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76" r:id="rId3"/>
    <p:sldId id="277" r:id="rId4"/>
    <p:sldId id="270" r:id="rId5"/>
    <p:sldId id="271" r:id="rId6"/>
    <p:sldId id="272" r:id="rId7"/>
    <p:sldId id="319" r:id="rId8"/>
    <p:sldId id="273" r:id="rId9"/>
    <p:sldId id="261" r:id="rId10"/>
    <p:sldId id="323" r:id="rId11"/>
    <p:sldId id="257" r:id="rId12"/>
    <p:sldId id="275" r:id="rId13"/>
    <p:sldId id="267" r:id="rId14"/>
    <p:sldId id="269" r:id="rId15"/>
    <p:sldId id="298" r:id="rId16"/>
    <p:sldId id="324" r:id="rId17"/>
    <p:sldId id="274" r:id="rId18"/>
    <p:sldId id="262" r:id="rId19"/>
    <p:sldId id="263" r:id="rId20"/>
    <p:sldId id="264" r:id="rId21"/>
    <p:sldId id="325" r:id="rId22"/>
    <p:sldId id="282" r:id="rId23"/>
    <p:sldId id="283" r:id="rId24"/>
    <p:sldId id="284" r:id="rId25"/>
    <p:sldId id="285" r:id="rId26"/>
    <p:sldId id="286" r:id="rId27"/>
    <p:sldId id="287" r:id="rId28"/>
    <p:sldId id="280" r:id="rId29"/>
    <p:sldId id="312" r:id="rId30"/>
    <p:sldId id="314" r:id="rId31"/>
    <p:sldId id="315" r:id="rId32"/>
    <p:sldId id="299" r:id="rId33"/>
    <p:sldId id="300" r:id="rId34"/>
    <p:sldId id="302" r:id="rId35"/>
    <p:sldId id="303" r:id="rId36"/>
    <p:sldId id="304" r:id="rId37"/>
    <p:sldId id="305" r:id="rId38"/>
    <p:sldId id="306" r:id="rId39"/>
    <p:sldId id="307" r:id="rId40"/>
    <p:sldId id="308" r:id="rId41"/>
    <p:sldId id="309" r:id="rId42"/>
    <p:sldId id="310" r:id="rId43"/>
    <p:sldId id="311" r:id="rId44"/>
    <p:sldId id="313" r:id="rId45"/>
    <p:sldId id="288" r:id="rId46"/>
    <p:sldId id="289" r:id="rId47"/>
    <p:sldId id="290" r:id="rId48"/>
    <p:sldId id="291" r:id="rId49"/>
    <p:sldId id="292" r:id="rId50"/>
    <p:sldId id="293" r:id="rId51"/>
    <p:sldId id="316" r:id="rId52"/>
    <p:sldId id="317" r:id="rId53"/>
    <p:sldId id="318" r:id="rId54"/>
    <p:sldId id="32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826"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F912F-244D-4601-A6CE-2723867B8401}" type="datetimeFigureOut">
              <a:rPr lang="en-US" smtClean="0"/>
              <a:t>3/19/2015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8450E3-334D-421E-A440-FD526D9558AD}" type="slidenum">
              <a:rPr lang="en-US" smtClean="0"/>
              <a:t>‹#›</a:t>
            </a:fld>
            <a:endParaRPr lang="en-US" dirty="0"/>
          </a:p>
        </p:txBody>
      </p:sp>
    </p:spTree>
    <p:extLst>
      <p:ext uri="{BB962C8B-B14F-4D97-AF65-F5344CB8AC3E}">
        <p14:creationId xmlns:p14="http://schemas.microsoft.com/office/powerpoint/2010/main" val="2904664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470A9-B5C8-43DE-A436-3E397CEA7797}" type="datetime1">
              <a:rPr lang="en-US" smtClean="0"/>
              <a:t>3/19/2015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24971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A62CC5-EA0E-449A-8DD6-ED192B66D0A2}" type="datetime1">
              <a:rPr lang="en-US" smtClean="0"/>
              <a:t>3/19/2015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74560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AC3449C-B152-4828-8F9A-A6430107C930}" type="datetime1">
              <a:rPr lang="en-US" smtClean="0"/>
              <a:t>3/19/2015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382818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6C95374-3B33-40AC-9281-264A876B341C}" type="datetime1">
              <a:rPr lang="en-US" smtClean="0"/>
              <a:t>3/19/2015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80969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5A6DB71-31F1-4559-B283-61F76DD2A1F9}" type="datetime1">
              <a:rPr lang="en-US" smtClean="0"/>
              <a:t>3/19/2015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359286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D24FB70-1E86-4024-8272-D5E42A530647}" type="datetime1">
              <a:rPr lang="en-US" smtClean="0"/>
              <a:t>3/19/2015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396286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2893D59-605B-40AF-A862-A97750E41220}" type="datetime1">
              <a:rPr lang="en-US" smtClean="0"/>
              <a:t>3/19/2015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3146207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8E8A47E-57C4-488C-886A-01C025A08128}" type="datetime1">
              <a:rPr lang="en-US" smtClean="0"/>
              <a:t>3/19/2015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1420993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7D56A29-F5DF-46C2-8360-E753B7281726}" type="datetime1">
              <a:rPr lang="en-US" smtClean="0"/>
              <a:t>3/19/2015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409372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E668DB9-63EE-4DF8-9606-B183E539C359}" type="datetime1">
              <a:rPr lang="en-US" smtClean="0"/>
              <a:t>3/19/2015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4012187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DB5C5C5-16B6-4527-902F-65554407B72E}" type="datetime1">
              <a:rPr lang="en-US" smtClean="0"/>
              <a:t>3/19/2015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4500AA1-A3A3-4865-A5FE-043B274F462F}" type="slidenum">
              <a:rPr lang="en-US" smtClean="0"/>
              <a:t>‹#›</a:t>
            </a:fld>
            <a:endParaRPr lang="en-US" dirty="0"/>
          </a:p>
        </p:txBody>
      </p:sp>
    </p:spTree>
    <p:extLst>
      <p:ext uri="{BB962C8B-B14F-4D97-AF65-F5344CB8AC3E}">
        <p14:creationId xmlns:p14="http://schemas.microsoft.com/office/powerpoint/2010/main" val="592906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39999">
              <a:schemeClr val="tx2">
                <a:lumMod val="20000"/>
                <a:lumOff val="80000"/>
              </a:schemeClr>
            </a:gs>
            <a:gs pos="70000">
              <a:schemeClr val="accent1">
                <a:lumMod val="20000"/>
                <a:lumOff val="80000"/>
                <a:alpha val="17000"/>
              </a:schemeClr>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35814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4500AA1-A3A3-4865-A5FE-043B274F462F}" type="slidenum">
              <a:rPr lang="en-US" smtClean="0"/>
              <a:pPr/>
              <a:t>‹#›</a:t>
            </a:fld>
            <a:endParaRPr lang="en-US" dirty="0"/>
          </a:p>
        </p:txBody>
      </p:sp>
      <p:pic>
        <p:nvPicPr>
          <p:cNvPr id="4" name="Picture 2" descr="X:\0500-0000 Beatty Wozniak\Logo\New Folder\Logo 110822\Firm.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740401" y="6375840"/>
            <a:ext cx="2951162" cy="32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923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667000"/>
          </a:xfrm>
        </p:spPr>
        <p:txBody>
          <a:bodyPr>
            <a:normAutofit fontScale="90000"/>
          </a:bodyPr>
          <a:lstStyle/>
          <a:p>
            <a:r>
              <a:rPr lang="en-US" dirty="0" smtClean="0"/>
              <a:t>TRUSTS 101: </a:t>
            </a:r>
            <a:br>
              <a:rPr lang="en-US" dirty="0" smtClean="0"/>
            </a:br>
            <a:r>
              <a:rPr lang="en-US" dirty="0" smtClean="0"/>
              <a:t>IN GOD WE TRUST – ALL OTHERS “SHOW ME THE DOCUMENTS”</a:t>
            </a:r>
            <a:br>
              <a:rPr lang="en-US" dirty="0" smtClean="0"/>
            </a:br>
            <a:r>
              <a:rPr lang="en-US" sz="2400" dirty="0" smtClean="0"/>
              <a:t>Clinton M. Goos</a:t>
            </a:r>
            <a:br>
              <a:rPr lang="en-US" sz="2400" dirty="0" smtClean="0"/>
            </a:br>
            <a:r>
              <a:rPr lang="en-US" sz="2400" dirty="0" smtClean="0"/>
              <a:t>March 16</a:t>
            </a:r>
            <a:r>
              <a:rPr lang="en-US" sz="2400" smtClean="0"/>
              <a:t>, 2015</a:t>
            </a:r>
            <a:endParaRPr lang="en-US" sz="3600" dirty="0"/>
          </a:p>
        </p:txBody>
      </p:sp>
      <p:pic>
        <p:nvPicPr>
          <p:cNvPr id="2050" name="Picture 2" descr="C:\Users\MMetcalf\Desktop\BW.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51085" y1="12054" x2="51586" y2="53125"/>
                        <a14:foregroundMark x1="1669" y1="79018" x2="98164" y2="80804"/>
                        <a14:foregroundMark x1="16528" y1="96429" x2="82471" y2="95982"/>
                      </a14:backgroundRemoval>
                    </a14:imgEffect>
                  </a14:imgLayer>
                </a14:imgProps>
              </a:ext>
              <a:ext uri="{28A0092B-C50C-407E-A947-70E740481C1C}">
                <a14:useLocalDpi xmlns:a14="http://schemas.microsoft.com/office/drawing/2010/main" val="0"/>
              </a:ext>
            </a:extLst>
          </a:blip>
          <a:srcRect/>
          <a:stretch>
            <a:fillRect/>
          </a:stretch>
        </p:blipFill>
        <p:spPr bwMode="auto">
          <a:xfrm>
            <a:off x="1676400" y="3854395"/>
            <a:ext cx="5791200" cy="2165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6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 101: What is a trust?</a:t>
            </a:r>
          </a:p>
        </p:txBody>
      </p:sp>
      <p:sp>
        <p:nvSpPr>
          <p:cNvPr id="3" name="Content Placeholder 2"/>
          <p:cNvSpPr>
            <a:spLocks noGrp="1"/>
          </p:cNvSpPr>
          <p:nvPr>
            <p:ph idx="1"/>
          </p:nvPr>
        </p:nvSpPr>
        <p:spPr/>
        <p:txBody>
          <a:bodyPr>
            <a:normAutofit fontScale="92500"/>
          </a:bodyPr>
          <a:lstStyle/>
          <a:p>
            <a:r>
              <a:rPr lang="en-US" dirty="0"/>
              <a:t>Legal </a:t>
            </a:r>
            <a:r>
              <a:rPr lang="en-US" dirty="0" smtClean="0"/>
              <a:t>definition (continued): </a:t>
            </a:r>
            <a:endParaRPr lang="en-US" dirty="0"/>
          </a:p>
          <a:p>
            <a:pPr marL="0" indent="0">
              <a:buNone/>
            </a:pPr>
            <a:r>
              <a:rPr lang="en-US" dirty="0" smtClean="0"/>
              <a:t>2. A fiduciary relationship regarding property and charging the person with title to the property with equitable duties to deal with it for another’s benefit; the confidence placed in a trustee, together with the trustee’s obligations toward the property and the beneficiary.  A trust arises as a result of a manifestation of an intention to create it. </a:t>
            </a:r>
            <a:r>
              <a:rPr lang="en-US" cap="small" dirty="0"/>
              <a:t>Black’s law dictionary, </a:t>
            </a:r>
            <a:r>
              <a:rPr lang="en-US" dirty="0"/>
              <a:t>8th Ed., 1546.</a:t>
            </a:r>
          </a:p>
        </p:txBody>
      </p:sp>
      <p:sp>
        <p:nvSpPr>
          <p:cNvPr id="4" name="Slide Number Placeholder 3"/>
          <p:cNvSpPr>
            <a:spLocks noGrp="1"/>
          </p:cNvSpPr>
          <p:nvPr>
            <p:ph type="sldNum" sz="quarter" idx="12"/>
          </p:nvPr>
        </p:nvSpPr>
        <p:spPr/>
        <p:txBody>
          <a:bodyPr/>
          <a:lstStyle/>
          <a:p>
            <a:fld id="{34500AA1-A3A3-4865-A5FE-043B274F462F}" type="slidenum">
              <a:rPr lang="en-US" smtClean="0"/>
              <a:t>10</a:t>
            </a:fld>
            <a:endParaRPr lang="en-US" dirty="0"/>
          </a:p>
        </p:txBody>
      </p:sp>
    </p:spTree>
    <p:extLst>
      <p:ext uri="{BB962C8B-B14F-4D97-AF65-F5344CB8AC3E}">
        <p14:creationId xmlns:p14="http://schemas.microsoft.com/office/powerpoint/2010/main" val="135558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Trusts 101: What is a trust?</a:t>
            </a:r>
            <a:endParaRPr lang="en-US" dirty="0"/>
          </a:p>
        </p:txBody>
      </p:sp>
      <p:sp>
        <p:nvSpPr>
          <p:cNvPr id="8" name="Content Placeholder 7"/>
          <p:cNvSpPr>
            <a:spLocks noGrp="1"/>
          </p:cNvSpPr>
          <p:nvPr>
            <p:ph idx="1"/>
          </p:nvPr>
        </p:nvSpPr>
        <p:spPr/>
        <p:txBody>
          <a:bodyPr/>
          <a:lstStyle/>
          <a:p>
            <a:r>
              <a:rPr lang="en-US" dirty="0" smtClean="0"/>
              <a:t>Simple definition: </a:t>
            </a:r>
          </a:p>
          <a:p>
            <a:r>
              <a:rPr lang="en-US" dirty="0" smtClean="0"/>
              <a:t>A trust is an arrangement whereby property is transferred with the intention that it is administered by a trustee for the benefit of another</a:t>
            </a:r>
            <a:endParaRPr lang="en-US" dirty="0"/>
          </a:p>
        </p:txBody>
      </p:sp>
      <p:sp>
        <p:nvSpPr>
          <p:cNvPr id="2" name="Slide Number Placeholder 1"/>
          <p:cNvSpPr>
            <a:spLocks noGrp="1"/>
          </p:cNvSpPr>
          <p:nvPr>
            <p:ph type="sldNum" sz="quarter" idx="12"/>
          </p:nvPr>
        </p:nvSpPr>
        <p:spPr/>
        <p:txBody>
          <a:bodyPr/>
          <a:lstStyle/>
          <a:p>
            <a:fld id="{34500AA1-A3A3-4865-A5FE-043B274F462F}" type="slidenum">
              <a:rPr lang="en-US" smtClean="0"/>
              <a:t>11</a:t>
            </a:fld>
            <a:endParaRPr lang="en-US" dirty="0"/>
          </a:p>
        </p:txBody>
      </p:sp>
    </p:spTree>
    <p:extLst>
      <p:ext uri="{BB962C8B-B14F-4D97-AF65-F5344CB8AC3E}">
        <p14:creationId xmlns:p14="http://schemas.microsoft.com/office/powerpoint/2010/main" val="120483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1000"/>
                                        <p:tgtEl>
                                          <p:spTgt spid="8">
                                            <p:txEl>
                                              <p:pRg st="1" end="1"/>
                                            </p:txEl>
                                          </p:spTgt>
                                        </p:tgtEl>
                                      </p:cBhvr>
                                    </p:animEffect>
                                    <p:anim calcmode="lin" valueType="num">
                                      <p:cBhvr>
                                        <p:cTn id="1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 101: Types </a:t>
            </a:r>
            <a:r>
              <a:rPr lang="en-US" dirty="0"/>
              <a:t>of Trusts</a:t>
            </a:r>
          </a:p>
        </p:txBody>
      </p:sp>
      <p:sp>
        <p:nvSpPr>
          <p:cNvPr id="3" name="Content Placeholder 2"/>
          <p:cNvSpPr>
            <a:spLocks noGrp="1"/>
          </p:cNvSpPr>
          <p:nvPr>
            <p:ph idx="1"/>
          </p:nvPr>
        </p:nvSpPr>
        <p:spPr/>
        <p:txBody>
          <a:bodyPr>
            <a:normAutofit/>
          </a:bodyPr>
          <a:lstStyle/>
          <a:p>
            <a:r>
              <a:rPr lang="en-US" dirty="0"/>
              <a:t>Express </a:t>
            </a:r>
            <a:r>
              <a:rPr lang="en-US" dirty="0" smtClean="0"/>
              <a:t>Trusts – A trust created with the settlor’s express intent, usually in writing</a:t>
            </a:r>
          </a:p>
          <a:p>
            <a:r>
              <a:rPr lang="en-US" dirty="0" smtClean="0"/>
              <a:t>Resulting Trusts – Arise from the presumed intention of the owner of property</a:t>
            </a:r>
          </a:p>
          <a:p>
            <a:r>
              <a:rPr lang="en-US" dirty="0" smtClean="0"/>
              <a:t>Constructive Trusts – Are an equitable remedy in cases involving wrongful conduct and unjust enrichment </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12</a:t>
            </a:fld>
            <a:endParaRPr lang="en-US" dirty="0"/>
          </a:p>
        </p:txBody>
      </p:sp>
    </p:spTree>
    <p:extLst>
      <p:ext uri="{BB962C8B-B14F-4D97-AF65-F5344CB8AC3E}">
        <p14:creationId xmlns:p14="http://schemas.microsoft.com/office/powerpoint/2010/main" val="1040903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Types </a:t>
            </a:r>
            <a:r>
              <a:rPr lang="en-US" dirty="0"/>
              <a:t>of </a:t>
            </a:r>
            <a:r>
              <a:rPr lang="en-US" dirty="0" smtClean="0"/>
              <a:t>Trusts – </a:t>
            </a:r>
            <a:br>
              <a:rPr lang="en-US" dirty="0" smtClean="0"/>
            </a:br>
            <a:r>
              <a:rPr lang="en-US" dirty="0" smtClean="0"/>
              <a:t>Express Trusts</a:t>
            </a:r>
            <a:endParaRPr lang="en-US" dirty="0"/>
          </a:p>
        </p:txBody>
      </p:sp>
      <p:sp>
        <p:nvSpPr>
          <p:cNvPr id="3" name="Content Placeholder 2"/>
          <p:cNvSpPr>
            <a:spLocks noGrp="1"/>
          </p:cNvSpPr>
          <p:nvPr>
            <p:ph idx="1"/>
          </p:nvPr>
        </p:nvSpPr>
        <p:spPr/>
        <p:txBody>
          <a:bodyPr/>
          <a:lstStyle/>
          <a:p>
            <a:r>
              <a:rPr lang="en-US" dirty="0"/>
              <a:t>Express Trusts: </a:t>
            </a:r>
            <a:endParaRPr lang="en-US" dirty="0" smtClean="0"/>
          </a:p>
          <a:p>
            <a:pPr marL="914400" lvl="1" indent="-514350">
              <a:buAutoNum type="arabicParenR"/>
            </a:pPr>
            <a:r>
              <a:rPr lang="en-US" dirty="0" smtClean="0"/>
              <a:t>Arise </a:t>
            </a:r>
            <a:r>
              <a:rPr lang="en-US" dirty="0"/>
              <a:t>from the expressed intention of the owner of property to create the relationship with respect to the </a:t>
            </a:r>
            <a:r>
              <a:rPr lang="en-US" dirty="0" smtClean="0"/>
              <a:t>property</a:t>
            </a:r>
          </a:p>
          <a:p>
            <a:pPr marL="914400" lvl="1" indent="-514350">
              <a:buAutoNum type="arabicParenR"/>
            </a:pPr>
            <a:r>
              <a:rPr lang="en-US" dirty="0" smtClean="0"/>
              <a:t>What we generally work with in the oil and gas context</a:t>
            </a:r>
            <a:endParaRPr lang="en-US" dirty="0"/>
          </a:p>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13</a:t>
            </a:fld>
            <a:endParaRPr lang="en-US" dirty="0"/>
          </a:p>
        </p:txBody>
      </p:sp>
    </p:spTree>
    <p:extLst>
      <p:ext uri="{BB962C8B-B14F-4D97-AF65-F5344CB8AC3E}">
        <p14:creationId xmlns:p14="http://schemas.microsoft.com/office/powerpoint/2010/main" val="238187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Types </a:t>
            </a:r>
            <a:r>
              <a:rPr lang="en-US" dirty="0"/>
              <a:t>of </a:t>
            </a:r>
            <a:r>
              <a:rPr lang="en-US" dirty="0" smtClean="0"/>
              <a:t>Trusts – </a:t>
            </a:r>
            <a:br>
              <a:rPr lang="en-US" dirty="0" smtClean="0"/>
            </a:br>
            <a:r>
              <a:rPr lang="en-US" dirty="0" smtClean="0"/>
              <a:t>Express Trusts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Two types of </a:t>
            </a:r>
            <a:r>
              <a:rPr lang="en-US" i="1" dirty="0" smtClean="0"/>
              <a:t>Express Trusts</a:t>
            </a:r>
          </a:p>
          <a:p>
            <a:pPr marL="914400" lvl="1" indent="-514350">
              <a:buAutoNum type="arabicParenR"/>
            </a:pPr>
            <a:r>
              <a:rPr lang="en-US" i="1" dirty="0" smtClean="0"/>
              <a:t>Private Trusts</a:t>
            </a:r>
            <a:r>
              <a:rPr lang="en-US" dirty="0" smtClean="0"/>
              <a:t>: </a:t>
            </a:r>
          </a:p>
          <a:p>
            <a:pPr marL="400050" lvl="1" indent="0">
              <a:buNone/>
            </a:pPr>
            <a:r>
              <a:rPr lang="en-US" dirty="0" smtClean="0"/>
              <a:t>Created for the financial benefit of certain, ascertainable persons, rather than for the public benefit (e.g., a trust “To T in trust for my husband, and at his death to my children”)</a:t>
            </a:r>
          </a:p>
          <a:p>
            <a:pPr marL="400050" lvl="1" indent="0">
              <a:buNone/>
            </a:pPr>
            <a:r>
              <a:rPr lang="en-US" i="1" dirty="0" smtClean="0"/>
              <a:t>2) Charitable Trusts</a:t>
            </a:r>
            <a:r>
              <a:rPr lang="en-US" dirty="0" smtClean="0"/>
              <a:t>: </a:t>
            </a:r>
          </a:p>
          <a:p>
            <a:pPr marL="400050" lvl="1" indent="0">
              <a:buNone/>
            </a:pPr>
            <a:r>
              <a:rPr lang="en-US" dirty="0" smtClean="0"/>
              <a:t>Created for the benefit of an indefinite class of persons or the public in general (e.g., a trust “To T in trust for needy students in the Equine Science Therapeutic Riding Program at Colorado State University”) </a:t>
            </a:r>
          </a:p>
        </p:txBody>
      </p:sp>
      <p:sp>
        <p:nvSpPr>
          <p:cNvPr id="4" name="Slide Number Placeholder 3"/>
          <p:cNvSpPr>
            <a:spLocks noGrp="1"/>
          </p:cNvSpPr>
          <p:nvPr>
            <p:ph type="sldNum" sz="quarter" idx="12"/>
          </p:nvPr>
        </p:nvSpPr>
        <p:spPr/>
        <p:txBody>
          <a:bodyPr/>
          <a:lstStyle/>
          <a:p>
            <a:fld id="{34500AA1-A3A3-4865-A5FE-043B274F462F}" type="slidenum">
              <a:rPr lang="en-US" smtClean="0"/>
              <a:t>14</a:t>
            </a:fld>
            <a:endParaRPr lang="en-US" dirty="0"/>
          </a:p>
        </p:txBody>
      </p:sp>
    </p:spTree>
    <p:extLst>
      <p:ext uri="{BB962C8B-B14F-4D97-AF65-F5344CB8AC3E}">
        <p14:creationId xmlns:p14="http://schemas.microsoft.com/office/powerpoint/2010/main" val="39937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Express Trusts – How are they created?</a:t>
            </a:r>
            <a:endParaRPr lang="en-US" dirty="0"/>
          </a:p>
        </p:txBody>
      </p:sp>
      <p:sp>
        <p:nvSpPr>
          <p:cNvPr id="3" name="Content Placeholder 2"/>
          <p:cNvSpPr>
            <a:spLocks noGrp="1"/>
          </p:cNvSpPr>
          <p:nvPr>
            <p:ph idx="1"/>
          </p:nvPr>
        </p:nvSpPr>
        <p:spPr/>
        <p:txBody>
          <a:bodyPr/>
          <a:lstStyle/>
          <a:p>
            <a:r>
              <a:rPr lang="en-US" dirty="0" smtClean="0"/>
              <a:t>Generally created in one of three ways:</a:t>
            </a:r>
          </a:p>
          <a:p>
            <a:pPr marL="914400" lvl="1" indent="-514350">
              <a:buAutoNum type="arabicParenR"/>
            </a:pPr>
            <a:r>
              <a:rPr lang="en-US" i="1" dirty="0" smtClean="0"/>
              <a:t>Express </a:t>
            </a:r>
            <a:r>
              <a:rPr lang="en-US" dirty="0" smtClean="0"/>
              <a:t>trust created by declaration of trust by property owner stating he holds the property in trust, as trustee for another person</a:t>
            </a:r>
          </a:p>
          <a:p>
            <a:pPr marL="914400" lvl="1" indent="-514350">
              <a:buAutoNum type="arabicParenR"/>
            </a:pPr>
            <a:r>
              <a:rPr lang="en-US" i="1" dirty="0" smtClean="0"/>
              <a:t>Inter vivos</a:t>
            </a:r>
            <a:r>
              <a:rPr lang="en-US" dirty="0" smtClean="0"/>
              <a:t> trust (sometimes referred to as a “living trust”) is also created by transfer of the property by the settlor during his lifetime</a:t>
            </a:r>
          </a:p>
          <a:p>
            <a:pPr marL="914400" lvl="1" indent="-514350">
              <a:buAutoNum type="arabicParenR"/>
            </a:pPr>
            <a:r>
              <a:rPr lang="en-US" i="1" dirty="0" smtClean="0"/>
              <a:t>Testamentary trust </a:t>
            </a:r>
            <a:r>
              <a:rPr lang="en-US" dirty="0" smtClean="0"/>
              <a:t>created by will that takes effect when the settlor (testator) dies</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15</a:t>
            </a:fld>
            <a:endParaRPr lang="en-US" dirty="0"/>
          </a:p>
        </p:txBody>
      </p:sp>
    </p:spTree>
    <p:extLst>
      <p:ext uri="{BB962C8B-B14F-4D97-AF65-F5344CB8AC3E}">
        <p14:creationId xmlns:p14="http://schemas.microsoft.com/office/powerpoint/2010/main" val="120606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6" presetClass="entr" presetSubtype="16"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animEffect transition="in" filter="circle(in)">
                                      <p:cBhvr>
                                        <p:cTn id="9" dur="2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circle(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a:t>
            </a:r>
            <a:r>
              <a:rPr lang="en-US" dirty="0" smtClean="0"/>
              <a:t>: Elements of a Private Trust</a:t>
            </a:r>
            <a:endParaRPr lang="en-US" dirty="0"/>
          </a:p>
        </p:txBody>
      </p:sp>
      <p:sp>
        <p:nvSpPr>
          <p:cNvPr id="3" name="Content Placeholder 2"/>
          <p:cNvSpPr>
            <a:spLocks noGrp="1"/>
          </p:cNvSpPr>
          <p:nvPr>
            <p:ph idx="1"/>
          </p:nvPr>
        </p:nvSpPr>
        <p:spPr/>
        <p:txBody>
          <a:bodyPr/>
          <a:lstStyle/>
          <a:p>
            <a:pPr marL="514350" indent="-514350">
              <a:buAutoNum type="arabicParenR"/>
            </a:pPr>
            <a:r>
              <a:rPr lang="en-US" b="1" i="1" dirty="0" smtClean="0"/>
              <a:t>Intent</a:t>
            </a:r>
            <a:r>
              <a:rPr lang="en-US" dirty="0" smtClean="0"/>
              <a:t>: Must have evidence of the demonstrated intent of the settlor</a:t>
            </a:r>
          </a:p>
          <a:p>
            <a:pPr marL="514350" indent="-514350">
              <a:buAutoNum type="arabicParenR"/>
            </a:pPr>
            <a:r>
              <a:rPr lang="en-US" b="1" i="1" dirty="0" smtClean="0"/>
              <a:t>Corpus</a:t>
            </a:r>
            <a:r>
              <a:rPr lang="en-US" dirty="0" smtClean="0"/>
              <a:t>: Must have trust property</a:t>
            </a:r>
          </a:p>
          <a:p>
            <a:pPr marL="514350" indent="-514350">
              <a:buAutoNum type="arabicParenR"/>
            </a:pPr>
            <a:r>
              <a:rPr lang="en-US" b="1" i="1" dirty="0" smtClean="0"/>
              <a:t>Beneficiary</a:t>
            </a:r>
            <a:r>
              <a:rPr lang="en-US" dirty="0" smtClean="0"/>
              <a:t>: Must have a beneficiary capable of enforcing the trust</a:t>
            </a:r>
          </a:p>
          <a:p>
            <a:pPr marL="514350" indent="-514350">
              <a:buAutoNum type="arabicParenR"/>
            </a:pPr>
            <a:endParaRPr lang="en-US" dirty="0" smtClean="0"/>
          </a:p>
          <a:p>
            <a:pPr marL="514350" indent="-514350">
              <a:buAutoNum type="arabicParenR"/>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16</a:t>
            </a:fld>
            <a:endParaRPr lang="en-US" dirty="0"/>
          </a:p>
        </p:txBody>
      </p:sp>
    </p:spTree>
    <p:extLst>
      <p:ext uri="{BB962C8B-B14F-4D97-AF65-F5344CB8AC3E}">
        <p14:creationId xmlns:p14="http://schemas.microsoft.com/office/powerpoint/2010/main" val="151013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Trusts 101: </a:t>
            </a:r>
            <a:r>
              <a:rPr lang="en-US" dirty="0" smtClean="0"/>
              <a:t>The Parties </a:t>
            </a:r>
            <a:r>
              <a:rPr lang="en-US" dirty="0"/>
              <a:t>to a </a:t>
            </a:r>
            <a:r>
              <a:rPr lang="en-US" dirty="0" smtClean="0"/>
              <a:t>Trust</a:t>
            </a:r>
            <a:endParaRPr lang="en-US" dirty="0"/>
          </a:p>
        </p:txBody>
      </p:sp>
      <p:sp>
        <p:nvSpPr>
          <p:cNvPr id="3" name="Content Placeholder 2"/>
          <p:cNvSpPr>
            <a:spLocks noGrp="1"/>
          </p:cNvSpPr>
          <p:nvPr>
            <p:ph idx="1"/>
          </p:nvPr>
        </p:nvSpPr>
        <p:spPr/>
        <p:txBody>
          <a:bodyPr/>
          <a:lstStyle/>
          <a:p>
            <a:r>
              <a:rPr lang="en-US" dirty="0" smtClean="0"/>
              <a:t>Trustor/Settlor</a:t>
            </a:r>
          </a:p>
          <a:p>
            <a:r>
              <a:rPr lang="en-US" dirty="0" smtClean="0"/>
              <a:t>Beneficiaries</a:t>
            </a:r>
          </a:p>
          <a:p>
            <a:r>
              <a:rPr lang="en-US" dirty="0" smtClean="0"/>
              <a:t>Trustee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17</a:t>
            </a:fld>
            <a:endParaRPr lang="en-US" dirty="0"/>
          </a:p>
        </p:txBody>
      </p:sp>
    </p:spTree>
    <p:extLst>
      <p:ext uri="{BB962C8B-B14F-4D97-AF65-F5344CB8AC3E}">
        <p14:creationId xmlns:p14="http://schemas.microsoft.com/office/powerpoint/2010/main" val="237972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a:t>
            </a:r>
            <a:r>
              <a:rPr lang="en-US" dirty="0"/>
              <a:t>P</a:t>
            </a:r>
            <a:r>
              <a:rPr lang="en-US" dirty="0" smtClean="0"/>
              <a:t>arties to a Trust – Trustor/Settler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914400" lvl="1" indent="-514350">
              <a:buAutoNum type="arabicParenR"/>
            </a:pPr>
            <a:r>
              <a:rPr lang="en-US" dirty="0" smtClean="0"/>
              <a:t>The testator or grantor who creates the trust is called the trustor or settlor</a:t>
            </a:r>
          </a:p>
          <a:p>
            <a:pPr marL="914400" lvl="1" indent="-514350">
              <a:buAutoNum type="arabicParenR"/>
            </a:pPr>
            <a:r>
              <a:rPr lang="en-US" dirty="0" smtClean="0"/>
              <a:t>The trustor/settlor is similar to the grantor on a deed or the assignor on an assignment</a:t>
            </a:r>
          </a:p>
          <a:p>
            <a:pPr marL="0" indent="0">
              <a:buNone/>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18</a:t>
            </a:fld>
            <a:endParaRPr lang="en-US" dirty="0"/>
          </a:p>
        </p:txBody>
      </p:sp>
    </p:spTree>
    <p:extLst>
      <p:ext uri="{BB962C8B-B14F-4D97-AF65-F5344CB8AC3E}">
        <p14:creationId xmlns:p14="http://schemas.microsoft.com/office/powerpoint/2010/main" val="507687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Parties </a:t>
            </a:r>
            <a:r>
              <a:rPr lang="en-US" dirty="0"/>
              <a:t>to a T</a:t>
            </a:r>
            <a:r>
              <a:rPr lang="en-US" dirty="0" smtClean="0"/>
              <a:t>rust - Beneficiaries</a:t>
            </a:r>
            <a:endParaRPr lang="en-US" dirty="0"/>
          </a:p>
        </p:txBody>
      </p:sp>
      <p:sp>
        <p:nvSpPr>
          <p:cNvPr id="3" name="Content Placeholder 2"/>
          <p:cNvSpPr>
            <a:spLocks noGrp="1"/>
          </p:cNvSpPr>
          <p:nvPr>
            <p:ph idx="1"/>
          </p:nvPr>
        </p:nvSpPr>
        <p:spPr/>
        <p:txBody>
          <a:bodyPr>
            <a:normAutofit/>
          </a:bodyPr>
          <a:lstStyle/>
          <a:p>
            <a:pPr marL="914400" lvl="1" indent="-514350">
              <a:buAutoNum type="arabicParenR"/>
            </a:pPr>
            <a:r>
              <a:rPr lang="en-US" dirty="0" smtClean="0"/>
              <a:t>Beneficiaries hold equitable title to the trust property</a:t>
            </a:r>
          </a:p>
          <a:p>
            <a:pPr marL="914400" lvl="1" indent="-514350">
              <a:buAutoNum type="arabicParenR"/>
            </a:pPr>
            <a:r>
              <a:rPr lang="en-US" dirty="0" smtClean="0"/>
              <a:t>Trust must have beneficiaries to be valid  (</a:t>
            </a:r>
            <a:r>
              <a:rPr lang="en-US" i="1" dirty="0" smtClean="0"/>
              <a:t>Exceptions</a:t>
            </a:r>
            <a:r>
              <a:rPr lang="en-US" dirty="0" smtClean="0"/>
              <a:t> where a trust may not have beneficiaries are </a:t>
            </a:r>
            <a:r>
              <a:rPr lang="en-US" i="1" dirty="0" smtClean="0"/>
              <a:t>charitable trusts</a:t>
            </a:r>
            <a:r>
              <a:rPr lang="en-US" dirty="0" smtClean="0"/>
              <a:t>-where the beneficiaries are indefinite, but the trust can be enforced by the state attorney general-and </a:t>
            </a:r>
            <a:r>
              <a:rPr lang="en-US" i="1" dirty="0" smtClean="0"/>
              <a:t>honorary trusts-</a:t>
            </a:r>
            <a:r>
              <a:rPr lang="en-US" dirty="0" smtClean="0"/>
              <a:t>e.g., trusts for animals or to maintain graves.)</a:t>
            </a:r>
          </a:p>
        </p:txBody>
      </p:sp>
      <p:sp>
        <p:nvSpPr>
          <p:cNvPr id="4" name="Slide Number Placeholder 3"/>
          <p:cNvSpPr>
            <a:spLocks noGrp="1"/>
          </p:cNvSpPr>
          <p:nvPr>
            <p:ph type="sldNum" sz="quarter" idx="12"/>
          </p:nvPr>
        </p:nvSpPr>
        <p:spPr/>
        <p:txBody>
          <a:bodyPr/>
          <a:lstStyle/>
          <a:p>
            <a:fld id="{34500AA1-A3A3-4865-A5FE-043B274F462F}" type="slidenum">
              <a:rPr lang="en-US" smtClean="0"/>
              <a:t>19</a:t>
            </a:fld>
            <a:endParaRPr lang="en-US" dirty="0"/>
          </a:p>
        </p:txBody>
      </p:sp>
    </p:spTree>
    <p:extLst>
      <p:ext uri="{BB962C8B-B14F-4D97-AF65-F5344CB8AC3E}">
        <p14:creationId xmlns:p14="http://schemas.microsoft.com/office/powerpoint/2010/main" val="210241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Trusts 101 – The “Has”</a:t>
            </a:r>
            <a:endParaRPr lang="en-US" dirty="0"/>
          </a:p>
        </p:txBody>
      </p:sp>
      <p:sp>
        <p:nvSpPr>
          <p:cNvPr id="3" name="Content Placeholder 2"/>
          <p:cNvSpPr>
            <a:spLocks noGrp="1"/>
          </p:cNvSpPr>
          <p:nvPr>
            <p:ph idx="1"/>
          </p:nvPr>
        </p:nvSpPr>
        <p:spPr/>
        <p:txBody>
          <a:bodyPr/>
          <a:lstStyle/>
          <a:p>
            <a:r>
              <a:rPr lang="en-US" dirty="0"/>
              <a:t>T</a:t>
            </a:r>
            <a:r>
              <a:rPr lang="en-US" dirty="0" smtClean="0"/>
              <a:t>his presentation provides a snapshot of the following regarding trusts:</a:t>
            </a:r>
          </a:p>
          <a:p>
            <a:pPr marL="914400" lvl="1" indent="-514350">
              <a:buAutoNum type="arabicParenR"/>
            </a:pPr>
            <a:r>
              <a:rPr lang="en-US" dirty="0"/>
              <a:t>T</a:t>
            </a:r>
            <a:r>
              <a:rPr lang="en-US" dirty="0" smtClean="0"/>
              <a:t>rust fundamentals-parties, creation, types, etc.</a:t>
            </a:r>
          </a:p>
          <a:p>
            <a:pPr marL="914400" lvl="1" indent="-514350">
              <a:buAutoNum type="arabicParenR"/>
            </a:pPr>
            <a:r>
              <a:rPr lang="en-US" dirty="0" smtClean="0"/>
              <a:t>Focus is on express, private trusts</a:t>
            </a:r>
          </a:p>
          <a:p>
            <a:pPr marL="914400" lvl="1" indent="-514350">
              <a:buAutoNum type="arabicParenR"/>
            </a:pPr>
            <a:r>
              <a:rPr lang="en-US" dirty="0" smtClean="0"/>
              <a:t>Transfer of interest basics</a:t>
            </a:r>
          </a:p>
          <a:p>
            <a:pPr marL="914400" lvl="1" indent="-514350">
              <a:buAutoNum type="arabicParenR"/>
            </a:pPr>
            <a:r>
              <a:rPr lang="en-US" dirty="0" smtClean="0"/>
              <a:t>Trust administration basics</a:t>
            </a:r>
            <a:endParaRPr lang="en-US" dirty="0"/>
          </a:p>
          <a:p>
            <a:pPr marL="914400" lvl="1" indent="-514350">
              <a:buAutoNum type="arabicParenR"/>
            </a:pPr>
            <a:r>
              <a:rPr lang="en-US" dirty="0" smtClean="0"/>
              <a:t>Modification and termination of trust</a:t>
            </a:r>
          </a:p>
          <a:p>
            <a:pPr marL="914400" lvl="1" indent="-514350">
              <a:buAutoNum type="arabicParenR"/>
            </a:pPr>
            <a:r>
              <a:rPr lang="en-US" dirty="0" smtClean="0"/>
              <a:t>Focuses on the revenue side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a:t>
            </a:fld>
            <a:endParaRPr lang="en-US" dirty="0"/>
          </a:p>
        </p:txBody>
      </p:sp>
    </p:spTree>
    <p:extLst>
      <p:ext uri="{BB962C8B-B14F-4D97-AF65-F5344CB8AC3E}">
        <p14:creationId xmlns:p14="http://schemas.microsoft.com/office/powerpoint/2010/main" val="230332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Parties </a:t>
            </a:r>
            <a:r>
              <a:rPr lang="en-US" dirty="0"/>
              <a:t>to a T</a:t>
            </a:r>
            <a:r>
              <a:rPr lang="en-US" dirty="0" smtClean="0"/>
              <a:t>rust – </a:t>
            </a:r>
            <a:br>
              <a:rPr lang="en-US" dirty="0" smtClean="0"/>
            </a:br>
            <a:r>
              <a:rPr lang="en-US" dirty="0" smtClean="0"/>
              <a:t>Trustee</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971550" lvl="1" indent="-514350">
              <a:buAutoNum type="arabicParenR"/>
            </a:pPr>
            <a:r>
              <a:rPr lang="en-US" dirty="0" smtClean="0"/>
              <a:t>The party that manages the trust property</a:t>
            </a:r>
          </a:p>
          <a:p>
            <a:pPr marL="971550" lvl="1" indent="-514350">
              <a:buAutoNum type="arabicParenR"/>
            </a:pPr>
            <a:r>
              <a:rPr lang="en-US" dirty="0" smtClean="0"/>
              <a:t>May be an individual, or may be an institutional trustee</a:t>
            </a:r>
          </a:p>
          <a:p>
            <a:pPr marL="971550" lvl="1" indent="-514350">
              <a:buAutoNum type="arabicParenR"/>
            </a:pPr>
            <a:r>
              <a:rPr lang="en-US" dirty="0" smtClean="0"/>
              <a:t>Although the trustee is essential to the operation of a trust, once a trust is established, it will not fail merely because of the trustee’s death, incapacity, resignation, or removal</a:t>
            </a:r>
          </a:p>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20</a:t>
            </a:fld>
            <a:endParaRPr lang="en-US" dirty="0"/>
          </a:p>
        </p:txBody>
      </p:sp>
    </p:spTree>
    <p:extLst>
      <p:ext uri="{BB962C8B-B14F-4D97-AF65-F5344CB8AC3E}">
        <p14:creationId xmlns:p14="http://schemas.microsoft.com/office/powerpoint/2010/main" val="342888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a:t>
            </a:r>
            <a:r>
              <a:rPr lang="en-US" dirty="0" smtClean="0"/>
              <a:t>: Trustee’s Duties - Summary</a:t>
            </a:r>
            <a:endParaRPr lang="en-US" dirty="0"/>
          </a:p>
        </p:txBody>
      </p:sp>
      <p:sp>
        <p:nvSpPr>
          <p:cNvPr id="3" name="Content Placeholder 2"/>
          <p:cNvSpPr>
            <a:spLocks noGrp="1"/>
          </p:cNvSpPr>
          <p:nvPr>
            <p:ph idx="1"/>
          </p:nvPr>
        </p:nvSpPr>
        <p:spPr/>
        <p:txBody>
          <a:bodyPr/>
          <a:lstStyle/>
          <a:p>
            <a:r>
              <a:rPr lang="en-US" dirty="0" smtClean="0"/>
              <a:t>Generally, a trustee’s duties are to protect and preserve the trust property and to ensure that it is employed solely for the beneficiary and in accordance with the directions contained in the trust instrument.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21</a:t>
            </a:fld>
            <a:endParaRPr lang="en-US" dirty="0"/>
          </a:p>
        </p:txBody>
      </p:sp>
    </p:spTree>
    <p:extLst>
      <p:ext uri="{BB962C8B-B14F-4D97-AF65-F5344CB8AC3E}">
        <p14:creationId xmlns:p14="http://schemas.microsoft.com/office/powerpoint/2010/main" val="383133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 101: Trustee’s Duties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Duty to Administer</a:t>
            </a:r>
          </a:p>
          <a:p>
            <a:r>
              <a:rPr lang="en-US" dirty="0" smtClean="0"/>
              <a:t>Duty of Loyalty – No Self Dealing</a:t>
            </a:r>
          </a:p>
          <a:p>
            <a:r>
              <a:rPr lang="en-US" dirty="0" smtClean="0"/>
              <a:t>Duty to Report</a:t>
            </a:r>
          </a:p>
          <a:p>
            <a:r>
              <a:rPr lang="en-US" dirty="0" smtClean="0"/>
              <a:t>Duty to Separate Trust Property and Keep Records – No Commingling</a:t>
            </a:r>
          </a:p>
          <a:p>
            <a:r>
              <a:rPr lang="en-US" dirty="0" smtClean="0"/>
              <a:t>Duty to Enforce Claims and Defend Trust from Attack</a:t>
            </a:r>
          </a:p>
          <a:p>
            <a:r>
              <a:rPr lang="en-US" dirty="0" smtClean="0"/>
              <a:t>Duty to Preserve Trust Property and Make it Productive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22</a:t>
            </a:fld>
            <a:endParaRPr lang="en-US" dirty="0"/>
          </a:p>
        </p:txBody>
      </p:sp>
    </p:spTree>
    <p:extLst>
      <p:ext uri="{BB962C8B-B14F-4D97-AF65-F5344CB8AC3E}">
        <p14:creationId xmlns:p14="http://schemas.microsoft.com/office/powerpoint/2010/main" val="332071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Trustee’s</a:t>
            </a:r>
            <a:r>
              <a:rPr lang="en-US" dirty="0"/>
              <a:t> </a:t>
            </a:r>
            <a:r>
              <a:rPr lang="en-US" dirty="0" smtClean="0"/>
              <a:t>Duty to Administer</a:t>
            </a:r>
            <a:endParaRPr lang="en-US" dirty="0"/>
          </a:p>
        </p:txBody>
      </p:sp>
      <p:sp>
        <p:nvSpPr>
          <p:cNvPr id="3" name="Content Placeholder 2"/>
          <p:cNvSpPr>
            <a:spLocks noGrp="1"/>
          </p:cNvSpPr>
          <p:nvPr>
            <p:ph idx="1"/>
          </p:nvPr>
        </p:nvSpPr>
        <p:spPr/>
        <p:txBody>
          <a:bodyPr/>
          <a:lstStyle/>
          <a:p>
            <a:r>
              <a:rPr lang="en-US" dirty="0" smtClean="0"/>
              <a:t>Trustee has a duty to administer the trust in good faith and in a prudent manner, according to the terms and purposes of the trust instrument and solely in the beneficiaries’ interests.</a:t>
            </a:r>
          </a:p>
          <a:p>
            <a:r>
              <a:rPr lang="en-US" dirty="0" smtClean="0"/>
              <a:t>If there is more than one beneficiary, the trustee must act impartially</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23</a:t>
            </a:fld>
            <a:endParaRPr lang="en-US" dirty="0"/>
          </a:p>
        </p:txBody>
      </p:sp>
    </p:spTree>
    <p:extLst>
      <p:ext uri="{BB962C8B-B14F-4D97-AF65-F5344CB8AC3E}">
        <p14:creationId xmlns:p14="http://schemas.microsoft.com/office/powerpoint/2010/main" val="955260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Trustee’s Duty of Loyalty – </a:t>
            </a:r>
            <a:br>
              <a:rPr lang="en-US" dirty="0" smtClean="0"/>
            </a:br>
            <a:r>
              <a:rPr lang="en-US" dirty="0" smtClean="0"/>
              <a:t>No Self-Dealing</a:t>
            </a:r>
            <a:endParaRPr lang="en-US" dirty="0"/>
          </a:p>
        </p:txBody>
      </p:sp>
      <p:sp>
        <p:nvSpPr>
          <p:cNvPr id="3" name="Content Placeholder 2"/>
          <p:cNvSpPr>
            <a:spLocks noGrp="1"/>
          </p:cNvSpPr>
          <p:nvPr>
            <p:ph idx="1"/>
          </p:nvPr>
        </p:nvSpPr>
        <p:spPr/>
        <p:txBody>
          <a:bodyPr>
            <a:normAutofit lnSpcReduction="10000"/>
          </a:bodyPr>
          <a:lstStyle/>
          <a:p>
            <a:r>
              <a:rPr lang="en-US" dirty="0" smtClean="0"/>
              <a:t>Absent court approval or a trust provision allowing it, a trustee cannot enter into any transaction in which she is dealing with the trust in her individual capacity.</a:t>
            </a:r>
          </a:p>
          <a:p>
            <a:r>
              <a:rPr lang="en-US" dirty="0" smtClean="0"/>
              <a:t>The trustee’s personal interest in a transaction might affect his judgment as to whether the price is a fair one or whether the asset should be sold at all.</a:t>
            </a:r>
          </a:p>
          <a:p>
            <a:r>
              <a:rPr lang="en-US" dirty="0" smtClean="0"/>
              <a:t>Trustee owes a </a:t>
            </a:r>
            <a:r>
              <a:rPr lang="en-US" b="1" i="1" dirty="0" smtClean="0"/>
              <a:t>duty of undivided loyalty</a:t>
            </a:r>
            <a:endParaRPr lang="en-US" b="1" i="1" dirty="0"/>
          </a:p>
        </p:txBody>
      </p:sp>
      <p:sp>
        <p:nvSpPr>
          <p:cNvPr id="4" name="Slide Number Placeholder 3"/>
          <p:cNvSpPr>
            <a:spLocks noGrp="1"/>
          </p:cNvSpPr>
          <p:nvPr>
            <p:ph type="sldNum" sz="quarter" idx="12"/>
          </p:nvPr>
        </p:nvSpPr>
        <p:spPr/>
        <p:txBody>
          <a:bodyPr/>
          <a:lstStyle/>
          <a:p>
            <a:fld id="{34500AA1-A3A3-4865-A5FE-043B274F462F}" type="slidenum">
              <a:rPr lang="en-US" smtClean="0"/>
              <a:t>24</a:t>
            </a:fld>
            <a:endParaRPr lang="en-US" dirty="0"/>
          </a:p>
        </p:txBody>
      </p:sp>
    </p:spTree>
    <p:extLst>
      <p:ext uri="{BB962C8B-B14F-4D97-AF65-F5344CB8AC3E}">
        <p14:creationId xmlns:p14="http://schemas.microsoft.com/office/powerpoint/2010/main" val="41873344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Trustee’s Duty to Report</a:t>
            </a:r>
            <a:endParaRPr lang="en-US" dirty="0"/>
          </a:p>
        </p:txBody>
      </p:sp>
      <p:sp>
        <p:nvSpPr>
          <p:cNvPr id="3" name="Content Placeholder 2"/>
          <p:cNvSpPr>
            <a:spLocks noGrp="1"/>
          </p:cNvSpPr>
          <p:nvPr>
            <p:ph idx="1"/>
          </p:nvPr>
        </p:nvSpPr>
        <p:spPr/>
        <p:txBody>
          <a:bodyPr/>
          <a:lstStyle/>
          <a:p>
            <a:r>
              <a:rPr lang="en-US" dirty="0" smtClean="0"/>
              <a:t>Trustee must inform the beneficiaries of trustee’s name, address, and telephone number</a:t>
            </a:r>
          </a:p>
          <a:p>
            <a:r>
              <a:rPr lang="en-US" dirty="0" smtClean="0"/>
              <a:t>Trustee must respond to beneficiaries’ requests for information about administration</a:t>
            </a:r>
          </a:p>
          <a:p>
            <a:r>
              <a:rPr lang="en-US" dirty="0" smtClean="0"/>
              <a:t>Trustee must provide the beneficiaries a copy of the trust instrument if requested</a:t>
            </a:r>
          </a:p>
          <a:p>
            <a:r>
              <a:rPr lang="en-US" dirty="0" smtClean="0"/>
              <a:t>Trustee must furnish an annual accounting</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25</a:t>
            </a:fld>
            <a:endParaRPr lang="en-US" dirty="0"/>
          </a:p>
        </p:txBody>
      </p:sp>
    </p:spTree>
    <p:extLst>
      <p:ext uri="{BB962C8B-B14F-4D97-AF65-F5344CB8AC3E}">
        <p14:creationId xmlns:p14="http://schemas.microsoft.com/office/powerpoint/2010/main" val="1618753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Trustee’s Duty to Preserve and Protect Trust Property</a:t>
            </a:r>
            <a:endParaRPr lang="en-US" sz="3100" dirty="0"/>
          </a:p>
        </p:txBody>
      </p:sp>
      <p:sp>
        <p:nvSpPr>
          <p:cNvPr id="3" name="Content Placeholder 2"/>
          <p:cNvSpPr>
            <a:spLocks noGrp="1"/>
          </p:cNvSpPr>
          <p:nvPr>
            <p:ph idx="1"/>
          </p:nvPr>
        </p:nvSpPr>
        <p:spPr/>
        <p:txBody>
          <a:bodyPr/>
          <a:lstStyle/>
          <a:p>
            <a:r>
              <a:rPr lang="en-US" dirty="0" smtClean="0"/>
              <a:t>Trustee’s duty is to preserve and protect the corpus</a:t>
            </a:r>
          </a:p>
          <a:p>
            <a:r>
              <a:rPr lang="en-US" dirty="0" smtClean="0"/>
              <a:t>From this, there is usually implied a duty to make the trust property productive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26</a:t>
            </a:fld>
            <a:endParaRPr lang="en-US" dirty="0"/>
          </a:p>
        </p:txBody>
      </p:sp>
    </p:spTree>
    <p:extLst>
      <p:ext uri="{BB962C8B-B14F-4D97-AF65-F5344CB8AC3E}">
        <p14:creationId xmlns:p14="http://schemas.microsoft.com/office/powerpoint/2010/main" val="12565239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Trustee’s Duty to </a:t>
            </a:r>
            <a:br>
              <a:rPr lang="en-US" dirty="0" smtClean="0"/>
            </a:br>
            <a:r>
              <a:rPr lang="en-US" dirty="0" smtClean="0"/>
              <a:t>Make the Trust Property Productive</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Trustee must exercise reasonable care to do all of the following:</a:t>
            </a:r>
          </a:p>
          <a:p>
            <a:pPr marL="914400" lvl="1" indent="-514350">
              <a:buAutoNum type="arabicParenR"/>
            </a:pPr>
            <a:r>
              <a:rPr lang="en-US" dirty="0" smtClean="0"/>
              <a:t>Collect all claims due the trust</a:t>
            </a:r>
          </a:p>
          <a:p>
            <a:pPr marL="914400" lvl="1" indent="-514350">
              <a:buAutoNum type="arabicParenR"/>
            </a:pPr>
            <a:r>
              <a:rPr lang="en-US" dirty="0" smtClean="0"/>
              <a:t>Lease land or manage it so that it is productive</a:t>
            </a:r>
          </a:p>
          <a:p>
            <a:pPr marL="914400" lvl="1" indent="-514350">
              <a:buAutoNum type="arabicParenR"/>
            </a:pPr>
            <a:r>
              <a:rPr lang="en-US" dirty="0" smtClean="0"/>
              <a:t>Record recordable documents to protect title; keep securities and funds in safe places; pay taxes on trust assets to prevent liens; and insure trust property</a:t>
            </a:r>
          </a:p>
          <a:p>
            <a:pPr marL="914400" lvl="1" indent="-514350">
              <a:buAutoNum type="arabicParenR"/>
            </a:pPr>
            <a:r>
              <a:rPr lang="en-US" dirty="0" smtClean="0"/>
              <a:t>Invest trust funds within reasonable time of receipt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27</a:t>
            </a:fld>
            <a:endParaRPr lang="en-US" dirty="0"/>
          </a:p>
        </p:txBody>
      </p:sp>
    </p:spTree>
    <p:extLst>
      <p:ext uri="{BB962C8B-B14F-4D97-AF65-F5344CB8AC3E}">
        <p14:creationId xmlns:p14="http://schemas.microsoft.com/office/powerpoint/2010/main" val="223957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Trustee’s Fiduciary Obligation – Summary</a:t>
            </a:r>
            <a:endParaRPr lang="en-US" dirty="0"/>
          </a:p>
        </p:txBody>
      </p:sp>
      <p:sp>
        <p:nvSpPr>
          <p:cNvPr id="3" name="Content Placeholder 2"/>
          <p:cNvSpPr>
            <a:spLocks noGrp="1"/>
          </p:cNvSpPr>
          <p:nvPr>
            <p:ph idx="1"/>
          </p:nvPr>
        </p:nvSpPr>
        <p:spPr/>
        <p:txBody>
          <a:bodyPr/>
          <a:lstStyle/>
          <a:p>
            <a:r>
              <a:rPr lang="en-US" dirty="0" smtClean="0"/>
              <a:t>Standards imposed upon the Trustee are harsh</a:t>
            </a:r>
          </a:p>
          <a:p>
            <a:r>
              <a:rPr lang="en-US" dirty="0" smtClean="0"/>
              <a:t>Policies behind stringent standards:</a:t>
            </a:r>
          </a:p>
          <a:p>
            <a:pPr marL="914400" lvl="1" indent="-514350">
              <a:buAutoNum type="arabicParenR"/>
            </a:pPr>
            <a:r>
              <a:rPr lang="en-US" dirty="0" smtClean="0"/>
              <a:t>Deterrence of wrongful conduct; and</a:t>
            </a:r>
          </a:p>
          <a:p>
            <a:pPr marL="914400" lvl="1" indent="-514350">
              <a:buAutoNum type="arabicParenR"/>
            </a:pPr>
            <a:r>
              <a:rPr lang="en-US" dirty="0" smtClean="0"/>
              <a:t>Easing the burden of proving a breach of duty</a:t>
            </a:r>
          </a:p>
          <a:p>
            <a:pPr marL="0" indent="0">
              <a:buNone/>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28</a:t>
            </a:fld>
            <a:endParaRPr lang="en-US" dirty="0"/>
          </a:p>
        </p:txBody>
      </p:sp>
    </p:spTree>
    <p:extLst>
      <p:ext uri="{BB962C8B-B14F-4D97-AF65-F5344CB8AC3E}">
        <p14:creationId xmlns:p14="http://schemas.microsoft.com/office/powerpoint/2010/main" val="64413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 Trust Administration – Powers of the Trustee</a:t>
            </a:r>
            <a:endParaRPr lang="en-US" dirty="0"/>
          </a:p>
        </p:txBody>
      </p:sp>
      <p:sp>
        <p:nvSpPr>
          <p:cNvPr id="3" name="Content Placeholder 2"/>
          <p:cNvSpPr>
            <a:spLocks noGrp="1"/>
          </p:cNvSpPr>
          <p:nvPr>
            <p:ph idx="1"/>
          </p:nvPr>
        </p:nvSpPr>
        <p:spPr/>
        <p:txBody>
          <a:bodyPr>
            <a:normAutofit/>
          </a:bodyPr>
          <a:lstStyle/>
          <a:p>
            <a:r>
              <a:rPr lang="en-US" dirty="0" smtClean="0"/>
              <a:t>Trustee can properly exercise only such powers as are expressly or impliedly conferred upon her.  These include:</a:t>
            </a:r>
          </a:p>
          <a:p>
            <a:pPr marL="914400" lvl="1" indent="-514350">
              <a:buAutoNum type="arabicParenR"/>
            </a:pPr>
            <a:r>
              <a:rPr lang="en-US" dirty="0" smtClean="0"/>
              <a:t>Powers expressly conferred the trust;</a:t>
            </a:r>
          </a:p>
          <a:p>
            <a:pPr marL="914400" lvl="1" indent="-514350">
              <a:buAutoNum type="arabicParenR"/>
            </a:pPr>
            <a:r>
              <a:rPr lang="en-US" dirty="0" smtClean="0"/>
              <a:t>Powers that an unmarried individual has over her own property unless limited by the trust’s terms;</a:t>
            </a:r>
          </a:p>
          <a:p>
            <a:pPr marL="0" indent="0">
              <a:buNone/>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29</a:t>
            </a:fld>
            <a:endParaRPr lang="en-US" dirty="0"/>
          </a:p>
        </p:txBody>
      </p:sp>
    </p:spTree>
    <p:extLst>
      <p:ext uri="{BB962C8B-B14F-4D97-AF65-F5344CB8AC3E}">
        <p14:creationId xmlns:p14="http://schemas.microsoft.com/office/powerpoint/2010/main" val="66906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Trusts 101 – The “</a:t>
            </a:r>
            <a:r>
              <a:rPr lang="en-US" dirty="0" smtClean="0"/>
              <a:t>Has Nots”</a:t>
            </a:r>
            <a:endParaRPr lang="en-US" dirty="0"/>
          </a:p>
        </p:txBody>
      </p:sp>
      <p:sp>
        <p:nvSpPr>
          <p:cNvPr id="3" name="Content Placeholder 2"/>
          <p:cNvSpPr>
            <a:spLocks noGrp="1"/>
          </p:cNvSpPr>
          <p:nvPr>
            <p:ph idx="1"/>
          </p:nvPr>
        </p:nvSpPr>
        <p:spPr/>
        <p:txBody>
          <a:bodyPr/>
          <a:lstStyle/>
          <a:p>
            <a:r>
              <a:rPr lang="en-US" dirty="0" smtClean="0"/>
              <a:t>This presentation does not:</a:t>
            </a:r>
          </a:p>
          <a:p>
            <a:pPr marL="914400" lvl="1" indent="-514350">
              <a:buAutoNum type="arabicParenR"/>
            </a:pPr>
            <a:r>
              <a:rPr lang="en-US" dirty="0" smtClean="0"/>
              <a:t>Constitute legal advice</a:t>
            </a:r>
            <a:r>
              <a:rPr lang="en-US" dirty="0"/>
              <a:t> </a:t>
            </a:r>
            <a:r>
              <a:rPr lang="en-US" dirty="0" smtClean="0"/>
              <a:t>(always consult counsel for legal advice)</a:t>
            </a:r>
          </a:p>
          <a:p>
            <a:pPr marL="914400" lvl="1" indent="-514350">
              <a:buAutoNum type="arabicParenR"/>
            </a:pPr>
            <a:r>
              <a:rPr lang="en-US" dirty="0" smtClean="0"/>
              <a:t>Provide an in-depth review of trust issues</a:t>
            </a:r>
          </a:p>
          <a:p>
            <a:pPr marL="400050" lvl="1" indent="0">
              <a:buNone/>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a:t>
            </a:fld>
            <a:endParaRPr lang="en-US" dirty="0"/>
          </a:p>
        </p:txBody>
      </p:sp>
    </p:spTree>
    <p:extLst>
      <p:ext uri="{BB962C8B-B14F-4D97-AF65-F5344CB8AC3E}">
        <p14:creationId xmlns:p14="http://schemas.microsoft.com/office/powerpoint/2010/main" val="3827183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 – Trust Administration – Powers of the Trustee</a:t>
            </a:r>
          </a:p>
        </p:txBody>
      </p:sp>
      <p:sp>
        <p:nvSpPr>
          <p:cNvPr id="3" name="Content Placeholder 2"/>
          <p:cNvSpPr>
            <a:spLocks noGrp="1"/>
          </p:cNvSpPr>
          <p:nvPr>
            <p:ph idx="1"/>
          </p:nvPr>
        </p:nvSpPr>
        <p:spPr/>
        <p:txBody>
          <a:bodyPr/>
          <a:lstStyle/>
          <a:p>
            <a:r>
              <a:rPr lang="en-US" dirty="0"/>
              <a:t>Trustee can properly exercise only such powers as are expressly or impliedly conferred upon her.  These include</a:t>
            </a:r>
            <a:r>
              <a:rPr lang="en-US" dirty="0" smtClean="0"/>
              <a:t>:</a:t>
            </a:r>
          </a:p>
          <a:p>
            <a:pPr marL="857250" lvl="2" indent="-457200">
              <a:buAutoNum type="arabicParenR" startAt="3"/>
            </a:pPr>
            <a:r>
              <a:rPr lang="en-US" dirty="0" smtClean="0"/>
              <a:t>Powers </a:t>
            </a:r>
            <a:r>
              <a:rPr lang="en-US" dirty="0"/>
              <a:t>that are appropriate to achieve the proper investment, management and distribution of the trust property that are not </a:t>
            </a:r>
            <a:r>
              <a:rPr lang="en-US" dirty="0" smtClean="0"/>
              <a:t>forbidden</a:t>
            </a:r>
          </a:p>
          <a:p>
            <a:pPr marL="857250" lvl="2" indent="-457200">
              <a:buAutoNum type="arabicParenR" startAt="3"/>
            </a:pPr>
            <a:r>
              <a:rPr lang="en-US" dirty="0" smtClean="0"/>
              <a:t>Powers conferred upon her by the Uniform Trust Code, unless limited by the terms of the trust</a:t>
            </a:r>
          </a:p>
          <a:p>
            <a:pPr marL="0" lvl="1"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30</a:t>
            </a:fld>
            <a:endParaRPr lang="en-US" dirty="0"/>
          </a:p>
        </p:txBody>
      </p:sp>
    </p:spTree>
    <p:extLst>
      <p:ext uri="{BB962C8B-B14F-4D97-AF65-F5344CB8AC3E}">
        <p14:creationId xmlns:p14="http://schemas.microsoft.com/office/powerpoint/2010/main" val="5565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 – Trust Administration – Powers of the Trustee</a:t>
            </a:r>
          </a:p>
        </p:txBody>
      </p:sp>
      <p:sp>
        <p:nvSpPr>
          <p:cNvPr id="3" name="Content Placeholder 2"/>
          <p:cNvSpPr>
            <a:spLocks noGrp="1"/>
          </p:cNvSpPr>
          <p:nvPr>
            <p:ph idx="1"/>
          </p:nvPr>
        </p:nvSpPr>
        <p:spPr/>
        <p:txBody>
          <a:bodyPr/>
          <a:lstStyle/>
          <a:p>
            <a:r>
              <a:rPr lang="en-US" sz="2800" dirty="0" smtClean="0"/>
              <a:t>Powers given by the Uniform Trust Code include, but are not limited, to the following powers to:</a:t>
            </a:r>
          </a:p>
          <a:p>
            <a:pPr marL="0" indent="0">
              <a:buNone/>
            </a:pPr>
            <a:endParaRPr lang="en-US" dirty="0" smtClean="0"/>
          </a:p>
        </p:txBody>
      </p:sp>
      <p:sp>
        <p:nvSpPr>
          <p:cNvPr id="4" name="Slide Number Placeholder 3"/>
          <p:cNvSpPr>
            <a:spLocks noGrp="1"/>
          </p:cNvSpPr>
          <p:nvPr>
            <p:ph type="sldNum" sz="quarter" idx="12"/>
          </p:nvPr>
        </p:nvSpPr>
        <p:spPr/>
        <p:txBody>
          <a:bodyPr/>
          <a:lstStyle/>
          <a:p>
            <a:fld id="{34500AA1-A3A3-4865-A5FE-043B274F462F}" type="slidenum">
              <a:rPr lang="en-US" smtClean="0"/>
              <a:t>31</a:t>
            </a:fld>
            <a:endParaRPr lang="en-US" dirty="0"/>
          </a:p>
        </p:txBody>
      </p:sp>
      <p:sp>
        <p:nvSpPr>
          <p:cNvPr id="5" name="TextBox 4"/>
          <p:cNvSpPr txBox="1"/>
          <p:nvPr/>
        </p:nvSpPr>
        <p:spPr>
          <a:xfrm>
            <a:off x="381000" y="2950996"/>
            <a:ext cx="2819400" cy="369332"/>
          </a:xfrm>
          <a:prstGeom prst="rect">
            <a:avLst/>
          </a:prstGeom>
          <a:noFill/>
        </p:spPr>
        <p:txBody>
          <a:bodyPr wrap="square" rtlCol="0">
            <a:spAutoFit/>
          </a:bodyPr>
          <a:lstStyle/>
          <a:p>
            <a:r>
              <a:rPr lang="en-US" dirty="0" smtClean="0"/>
              <a:t>Collect and hold trust assets</a:t>
            </a:r>
            <a:endParaRPr lang="en-US" dirty="0"/>
          </a:p>
        </p:txBody>
      </p:sp>
      <p:sp>
        <p:nvSpPr>
          <p:cNvPr id="6" name="TextBox 5"/>
          <p:cNvSpPr txBox="1"/>
          <p:nvPr/>
        </p:nvSpPr>
        <p:spPr>
          <a:xfrm>
            <a:off x="3495215" y="2950351"/>
            <a:ext cx="2057400" cy="369332"/>
          </a:xfrm>
          <a:prstGeom prst="rect">
            <a:avLst/>
          </a:prstGeom>
          <a:noFill/>
        </p:spPr>
        <p:txBody>
          <a:bodyPr wrap="square" rtlCol="0">
            <a:spAutoFit/>
          </a:bodyPr>
          <a:lstStyle/>
          <a:p>
            <a:r>
              <a:rPr lang="en-US" dirty="0" smtClean="0"/>
              <a:t>Operate a business</a:t>
            </a:r>
            <a:endParaRPr lang="en-US" dirty="0"/>
          </a:p>
        </p:txBody>
      </p:sp>
      <p:sp>
        <p:nvSpPr>
          <p:cNvPr id="7" name="TextBox 6"/>
          <p:cNvSpPr txBox="1"/>
          <p:nvPr/>
        </p:nvSpPr>
        <p:spPr>
          <a:xfrm>
            <a:off x="5918752" y="2811850"/>
            <a:ext cx="2743200" cy="646331"/>
          </a:xfrm>
          <a:prstGeom prst="rect">
            <a:avLst/>
          </a:prstGeom>
          <a:noFill/>
        </p:spPr>
        <p:txBody>
          <a:bodyPr wrap="square" rtlCol="0">
            <a:spAutoFit/>
          </a:bodyPr>
          <a:lstStyle/>
          <a:p>
            <a:r>
              <a:rPr lang="en-US" dirty="0" smtClean="0"/>
              <a:t>Acquire an undivided interest in a trust asset</a:t>
            </a:r>
            <a:endParaRPr lang="en-US" dirty="0"/>
          </a:p>
        </p:txBody>
      </p:sp>
      <p:sp>
        <p:nvSpPr>
          <p:cNvPr id="8" name="TextBox 7"/>
          <p:cNvSpPr txBox="1"/>
          <p:nvPr/>
        </p:nvSpPr>
        <p:spPr>
          <a:xfrm>
            <a:off x="1468452" y="3733800"/>
            <a:ext cx="1981200" cy="369332"/>
          </a:xfrm>
          <a:prstGeom prst="rect">
            <a:avLst/>
          </a:prstGeom>
          <a:noFill/>
        </p:spPr>
        <p:txBody>
          <a:bodyPr wrap="square" rtlCol="0">
            <a:spAutoFit/>
          </a:bodyPr>
          <a:lstStyle/>
          <a:p>
            <a:r>
              <a:rPr lang="en-US" dirty="0" smtClean="0"/>
              <a:t>Invest trust assets</a:t>
            </a:r>
            <a:endParaRPr lang="en-US" dirty="0"/>
          </a:p>
        </p:txBody>
      </p:sp>
      <p:sp>
        <p:nvSpPr>
          <p:cNvPr id="9" name="TextBox 8"/>
          <p:cNvSpPr txBox="1"/>
          <p:nvPr/>
        </p:nvSpPr>
        <p:spPr>
          <a:xfrm>
            <a:off x="4179606" y="3733800"/>
            <a:ext cx="3384837" cy="369332"/>
          </a:xfrm>
          <a:prstGeom prst="rect">
            <a:avLst/>
          </a:prstGeom>
          <a:noFill/>
        </p:spPr>
        <p:txBody>
          <a:bodyPr wrap="none" rtlCol="0">
            <a:spAutoFit/>
          </a:bodyPr>
          <a:lstStyle/>
          <a:p>
            <a:r>
              <a:rPr lang="en-US" dirty="0" smtClean="0"/>
              <a:t>Buy, sell, or encumber trust assets</a:t>
            </a:r>
            <a:endParaRPr lang="en-US" dirty="0"/>
          </a:p>
        </p:txBody>
      </p:sp>
      <p:sp>
        <p:nvSpPr>
          <p:cNvPr id="10" name="TextBox 9"/>
          <p:cNvSpPr txBox="1"/>
          <p:nvPr/>
        </p:nvSpPr>
        <p:spPr>
          <a:xfrm>
            <a:off x="619425" y="4419600"/>
            <a:ext cx="1809150" cy="369332"/>
          </a:xfrm>
          <a:prstGeom prst="rect">
            <a:avLst/>
          </a:prstGeom>
          <a:noFill/>
        </p:spPr>
        <p:txBody>
          <a:bodyPr wrap="none" rtlCol="0">
            <a:spAutoFit/>
          </a:bodyPr>
          <a:lstStyle/>
          <a:p>
            <a:r>
              <a:rPr lang="en-US" dirty="0" smtClean="0"/>
              <a:t>Enter into a lease</a:t>
            </a:r>
            <a:endParaRPr lang="en-US" dirty="0"/>
          </a:p>
        </p:txBody>
      </p:sp>
      <p:sp>
        <p:nvSpPr>
          <p:cNvPr id="11" name="TextBox 10"/>
          <p:cNvSpPr txBox="1"/>
          <p:nvPr/>
        </p:nvSpPr>
        <p:spPr>
          <a:xfrm>
            <a:off x="3675755" y="4419600"/>
            <a:ext cx="1563890" cy="369332"/>
          </a:xfrm>
          <a:prstGeom prst="rect">
            <a:avLst/>
          </a:prstGeom>
          <a:noFill/>
        </p:spPr>
        <p:txBody>
          <a:bodyPr wrap="none" rtlCol="0">
            <a:spAutoFit/>
          </a:bodyPr>
          <a:lstStyle/>
          <a:p>
            <a:r>
              <a:rPr lang="en-US" dirty="0" smtClean="0"/>
              <a:t>Vote securities</a:t>
            </a:r>
            <a:endParaRPr lang="en-US" dirty="0"/>
          </a:p>
        </p:txBody>
      </p:sp>
      <p:sp>
        <p:nvSpPr>
          <p:cNvPr id="12" name="TextBox 11"/>
          <p:cNvSpPr txBox="1"/>
          <p:nvPr/>
        </p:nvSpPr>
        <p:spPr>
          <a:xfrm>
            <a:off x="5825703" y="4419600"/>
            <a:ext cx="2674194" cy="369332"/>
          </a:xfrm>
          <a:prstGeom prst="rect">
            <a:avLst/>
          </a:prstGeom>
          <a:noFill/>
        </p:spPr>
        <p:txBody>
          <a:bodyPr wrap="none" rtlCol="0">
            <a:spAutoFit/>
          </a:bodyPr>
          <a:lstStyle/>
          <a:p>
            <a:r>
              <a:rPr lang="en-US" dirty="0" smtClean="0"/>
              <a:t>Pay taxes and assessments</a:t>
            </a:r>
            <a:endParaRPr lang="en-US" dirty="0"/>
          </a:p>
        </p:txBody>
      </p:sp>
      <p:sp>
        <p:nvSpPr>
          <p:cNvPr id="13" name="TextBox 12"/>
          <p:cNvSpPr txBox="1"/>
          <p:nvPr/>
        </p:nvSpPr>
        <p:spPr>
          <a:xfrm>
            <a:off x="942860" y="5117068"/>
            <a:ext cx="1392304" cy="369332"/>
          </a:xfrm>
          <a:prstGeom prst="rect">
            <a:avLst/>
          </a:prstGeom>
          <a:noFill/>
        </p:spPr>
        <p:txBody>
          <a:bodyPr wrap="none" rtlCol="0">
            <a:spAutoFit/>
          </a:bodyPr>
          <a:lstStyle/>
          <a:p>
            <a:r>
              <a:rPr lang="en-US" dirty="0" smtClean="0"/>
              <a:t>Insure assets</a:t>
            </a:r>
            <a:endParaRPr lang="en-US" dirty="0"/>
          </a:p>
        </p:txBody>
      </p:sp>
      <p:sp>
        <p:nvSpPr>
          <p:cNvPr id="14" name="TextBox 13"/>
          <p:cNvSpPr txBox="1"/>
          <p:nvPr/>
        </p:nvSpPr>
        <p:spPr>
          <a:xfrm>
            <a:off x="3475275" y="5117068"/>
            <a:ext cx="1936364" cy="369332"/>
          </a:xfrm>
          <a:prstGeom prst="rect">
            <a:avLst/>
          </a:prstGeom>
          <a:noFill/>
        </p:spPr>
        <p:txBody>
          <a:bodyPr wrap="none" rtlCol="0">
            <a:spAutoFit/>
          </a:bodyPr>
          <a:lstStyle/>
          <a:p>
            <a:r>
              <a:rPr lang="en-US" dirty="0" smtClean="0"/>
              <a:t>Make distributions</a:t>
            </a:r>
          </a:p>
        </p:txBody>
      </p:sp>
      <p:sp>
        <p:nvSpPr>
          <p:cNvPr id="15" name="TextBox 14"/>
          <p:cNvSpPr txBox="1"/>
          <p:nvPr/>
        </p:nvSpPr>
        <p:spPr>
          <a:xfrm>
            <a:off x="5682875" y="5128189"/>
            <a:ext cx="2959849" cy="369332"/>
          </a:xfrm>
          <a:prstGeom prst="rect">
            <a:avLst/>
          </a:prstGeom>
          <a:noFill/>
        </p:spPr>
        <p:txBody>
          <a:bodyPr wrap="none" rtlCol="0">
            <a:spAutoFit/>
          </a:bodyPr>
          <a:lstStyle/>
          <a:p>
            <a:r>
              <a:rPr lang="en-US" dirty="0" smtClean="0"/>
              <a:t>Prosecute and defend actions</a:t>
            </a:r>
            <a:endParaRPr lang="en-US" dirty="0"/>
          </a:p>
        </p:txBody>
      </p:sp>
      <p:sp>
        <p:nvSpPr>
          <p:cNvPr id="16" name="TextBox 15"/>
          <p:cNvSpPr txBox="1"/>
          <p:nvPr/>
        </p:nvSpPr>
        <p:spPr>
          <a:xfrm>
            <a:off x="2197153" y="5698128"/>
            <a:ext cx="523798" cy="369332"/>
          </a:xfrm>
          <a:prstGeom prst="rect">
            <a:avLst/>
          </a:prstGeom>
          <a:noFill/>
        </p:spPr>
        <p:txBody>
          <a:bodyPr wrap="none" rtlCol="0">
            <a:spAutoFit/>
          </a:bodyPr>
          <a:lstStyle/>
          <a:p>
            <a:r>
              <a:rPr lang="en-US" dirty="0" smtClean="0"/>
              <a:t>Etc.</a:t>
            </a:r>
            <a:endParaRPr lang="en-US" dirty="0"/>
          </a:p>
        </p:txBody>
      </p:sp>
    </p:spTree>
    <p:extLst>
      <p:ext uri="{BB962C8B-B14F-4D97-AF65-F5344CB8AC3E}">
        <p14:creationId xmlns:p14="http://schemas.microsoft.com/office/powerpoint/2010/main" val="220880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1000"/>
                                        <p:tgtEl>
                                          <p:spTgt spid="14"/>
                                        </p:tgtEl>
                                      </p:cBhvr>
                                    </p:animEffect>
                                    <p:anim calcmode="lin" valueType="num">
                                      <p:cBhvr>
                                        <p:cTn id="71" dur="1000" fill="hold"/>
                                        <p:tgtEl>
                                          <p:spTgt spid="14"/>
                                        </p:tgtEl>
                                        <p:attrNameLst>
                                          <p:attrName>ppt_x</p:attrName>
                                        </p:attrNameLst>
                                      </p:cBhvr>
                                      <p:tavLst>
                                        <p:tav tm="0">
                                          <p:val>
                                            <p:strVal val="#ppt_x"/>
                                          </p:val>
                                        </p:tav>
                                        <p:tav tm="100000">
                                          <p:val>
                                            <p:strVal val="#ppt_x"/>
                                          </p:val>
                                        </p:tav>
                                      </p:tavLst>
                                    </p:anim>
                                    <p:anim calcmode="lin" valueType="num">
                                      <p:cBhvr>
                                        <p:cTn id="7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fade">
                                      <p:cBhvr>
                                        <p:cTn id="77" dur="1000"/>
                                        <p:tgtEl>
                                          <p:spTgt spid="15"/>
                                        </p:tgtEl>
                                      </p:cBhvr>
                                    </p:animEffect>
                                    <p:anim calcmode="lin" valueType="num">
                                      <p:cBhvr>
                                        <p:cTn id="78" dur="1000" fill="hold"/>
                                        <p:tgtEl>
                                          <p:spTgt spid="15"/>
                                        </p:tgtEl>
                                        <p:attrNameLst>
                                          <p:attrName>ppt_x</p:attrName>
                                        </p:attrNameLst>
                                      </p:cBhvr>
                                      <p:tavLst>
                                        <p:tav tm="0">
                                          <p:val>
                                            <p:strVal val="#ppt_x"/>
                                          </p:val>
                                        </p:tav>
                                        <p:tav tm="100000">
                                          <p:val>
                                            <p:strVal val="#ppt_x"/>
                                          </p:val>
                                        </p:tav>
                                      </p:tavLst>
                                    </p:anim>
                                    <p:anim calcmode="lin" valueType="num">
                                      <p:cBhvr>
                                        <p:cTn id="7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fade">
                                      <p:cBhvr>
                                        <p:cTn id="84" dur="1000"/>
                                        <p:tgtEl>
                                          <p:spTgt spid="16"/>
                                        </p:tgtEl>
                                      </p:cBhvr>
                                    </p:animEffect>
                                    <p:anim calcmode="lin" valueType="num">
                                      <p:cBhvr>
                                        <p:cTn id="85" dur="1000" fill="hold"/>
                                        <p:tgtEl>
                                          <p:spTgt spid="16"/>
                                        </p:tgtEl>
                                        <p:attrNameLst>
                                          <p:attrName>ppt_x</p:attrName>
                                        </p:attrNameLst>
                                      </p:cBhvr>
                                      <p:tavLst>
                                        <p:tav tm="0">
                                          <p:val>
                                            <p:strVal val="#ppt_x"/>
                                          </p:val>
                                        </p:tav>
                                        <p:tav tm="100000">
                                          <p:val>
                                            <p:strVal val="#ppt_x"/>
                                          </p:val>
                                        </p:tav>
                                      </p:tavLst>
                                    </p:anim>
                                    <p:anim calcmode="lin" valueType="num">
                                      <p:cBhvr>
                                        <p:cTn id="8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 101: Analyzing Conveyances</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Is the trust named on the conveyancing instrument a valid trust, with the name of the trust correctly stated on the instrument?</a:t>
            </a:r>
          </a:p>
          <a:p>
            <a:pPr marL="514350" indent="-514350">
              <a:buAutoNum type="arabicParenR"/>
            </a:pPr>
            <a:r>
              <a:rPr lang="en-US" dirty="0" smtClean="0"/>
              <a:t>Does the trustee have powers to administer the trust property?</a:t>
            </a:r>
          </a:p>
          <a:p>
            <a:pPr marL="514350" indent="-514350">
              <a:buAutoNum type="arabicParenR"/>
            </a:pPr>
            <a:r>
              <a:rPr lang="en-US" dirty="0" smtClean="0"/>
              <a:t>Does the trust remain in force and effect?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32</a:t>
            </a:fld>
            <a:endParaRPr lang="en-US" dirty="0"/>
          </a:p>
        </p:txBody>
      </p:sp>
    </p:spTree>
    <p:extLst>
      <p:ext uri="{BB962C8B-B14F-4D97-AF65-F5344CB8AC3E}">
        <p14:creationId xmlns:p14="http://schemas.microsoft.com/office/powerpoint/2010/main" val="322608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 101: Analyzing Conveyances</a:t>
            </a:r>
            <a:endParaRPr lang="en-US" dirty="0"/>
          </a:p>
        </p:txBody>
      </p:sp>
      <p:sp>
        <p:nvSpPr>
          <p:cNvPr id="3" name="Content Placeholder 2"/>
          <p:cNvSpPr>
            <a:spLocks noGrp="1"/>
          </p:cNvSpPr>
          <p:nvPr>
            <p:ph idx="1"/>
          </p:nvPr>
        </p:nvSpPr>
        <p:spPr/>
        <p:txBody>
          <a:bodyPr>
            <a:normAutofit fontScale="92500"/>
          </a:bodyPr>
          <a:lstStyle/>
          <a:p>
            <a:r>
              <a:rPr lang="en-US" dirty="0" smtClean="0"/>
              <a:t>Easiest to review a copy of the trust</a:t>
            </a:r>
          </a:p>
          <a:p>
            <a:r>
              <a:rPr lang="en-US" dirty="0" smtClean="0"/>
              <a:t>Trustee’s, especially big, institutional trustees, are very guarded with their information</a:t>
            </a:r>
          </a:p>
          <a:p>
            <a:r>
              <a:rPr lang="en-US" dirty="0"/>
              <a:t>A</a:t>
            </a:r>
            <a:r>
              <a:rPr lang="en-US" dirty="0" smtClean="0"/>
              <a:t>t a minimum I suggest you review a copy of the pages setting forth the following:</a:t>
            </a:r>
          </a:p>
          <a:p>
            <a:pPr marL="914400" lvl="1" indent="-514350">
              <a:buAutoNum type="arabicParenR"/>
            </a:pPr>
            <a:r>
              <a:rPr lang="en-US" dirty="0"/>
              <a:t>The </a:t>
            </a:r>
            <a:r>
              <a:rPr lang="en-US" dirty="0" smtClean="0"/>
              <a:t>name </a:t>
            </a:r>
            <a:r>
              <a:rPr lang="en-US" dirty="0"/>
              <a:t>of the </a:t>
            </a:r>
            <a:r>
              <a:rPr lang="en-US" dirty="0" smtClean="0"/>
              <a:t>trust;</a:t>
            </a:r>
          </a:p>
          <a:p>
            <a:pPr marL="914400" lvl="1" indent="-514350">
              <a:buAutoNum type="arabicParenR"/>
            </a:pPr>
            <a:r>
              <a:rPr lang="en-US" dirty="0" smtClean="0"/>
              <a:t>The name </a:t>
            </a:r>
            <a:r>
              <a:rPr lang="en-US" dirty="0"/>
              <a:t>of the trustee and her or his duties; </a:t>
            </a:r>
            <a:r>
              <a:rPr lang="en-US" dirty="0" smtClean="0"/>
              <a:t>and</a:t>
            </a:r>
          </a:p>
          <a:p>
            <a:pPr marL="914400" lvl="1" indent="-514350">
              <a:buAutoNum type="arabicParenR"/>
            </a:pPr>
            <a:r>
              <a:rPr lang="en-US" dirty="0" smtClean="0"/>
              <a:t>Pages </a:t>
            </a:r>
            <a:r>
              <a:rPr lang="en-US" dirty="0"/>
              <a:t>of the trust regarding termination/revocability </a:t>
            </a:r>
          </a:p>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33</a:t>
            </a:fld>
            <a:endParaRPr lang="en-US" dirty="0"/>
          </a:p>
        </p:txBody>
      </p:sp>
    </p:spTree>
    <p:extLst>
      <p:ext uri="{BB962C8B-B14F-4D97-AF65-F5344CB8AC3E}">
        <p14:creationId xmlns:p14="http://schemas.microsoft.com/office/powerpoint/2010/main" val="18194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Obtaining Information to Verify Authority –</a:t>
            </a:r>
            <a:r>
              <a:rPr lang="en-US" dirty="0" smtClean="0"/>
              <a:t/>
            </a:r>
            <a:br>
              <a:rPr lang="en-US" dirty="0" smtClean="0"/>
            </a:br>
            <a:r>
              <a:rPr lang="en-US" sz="3600" dirty="0" smtClean="0"/>
              <a:t>Kansas – Certification of Trust</a:t>
            </a:r>
            <a:endParaRPr lang="en-US" sz="3600" dirty="0"/>
          </a:p>
        </p:txBody>
      </p:sp>
      <p:sp>
        <p:nvSpPr>
          <p:cNvPr id="3" name="Content Placeholder 2"/>
          <p:cNvSpPr>
            <a:spLocks noGrp="1"/>
          </p:cNvSpPr>
          <p:nvPr>
            <p:ph idx="1"/>
          </p:nvPr>
        </p:nvSpPr>
        <p:spPr/>
        <p:txBody>
          <a:bodyPr/>
          <a:lstStyle/>
          <a:p>
            <a:r>
              <a:rPr lang="en-US" dirty="0" smtClean="0"/>
              <a:t>The Kansas legislature enacted a statute that allows trustees to provide an acknowledged Certificate of Trust, rather than divulging all of the dispositive terms of the Trust</a:t>
            </a:r>
          </a:p>
          <a:p>
            <a:r>
              <a:rPr lang="en-US" dirty="0" smtClean="0"/>
              <a:t>In Kansas, a Certification of Trust must provide all of the following:</a:t>
            </a:r>
          </a:p>
        </p:txBody>
      </p:sp>
      <p:sp>
        <p:nvSpPr>
          <p:cNvPr id="4" name="Slide Number Placeholder 3"/>
          <p:cNvSpPr>
            <a:spLocks noGrp="1"/>
          </p:cNvSpPr>
          <p:nvPr>
            <p:ph type="sldNum" sz="quarter" idx="12"/>
          </p:nvPr>
        </p:nvSpPr>
        <p:spPr/>
        <p:txBody>
          <a:bodyPr/>
          <a:lstStyle/>
          <a:p>
            <a:fld id="{34500AA1-A3A3-4865-A5FE-043B274F462F}" type="slidenum">
              <a:rPr lang="en-US" smtClean="0"/>
              <a:t>34</a:t>
            </a:fld>
            <a:endParaRPr lang="en-US" dirty="0"/>
          </a:p>
        </p:txBody>
      </p:sp>
    </p:spTree>
    <p:extLst>
      <p:ext uri="{BB962C8B-B14F-4D97-AF65-F5344CB8AC3E}">
        <p14:creationId xmlns:p14="http://schemas.microsoft.com/office/powerpoint/2010/main" val="57054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Kansas Certificate of Trust – Contents</a:t>
            </a:r>
            <a:endParaRPr lang="en-US" dirty="0"/>
          </a:p>
        </p:txBody>
      </p:sp>
      <p:sp>
        <p:nvSpPr>
          <p:cNvPr id="3" name="Content Placeholder 2"/>
          <p:cNvSpPr>
            <a:spLocks noGrp="1"/>
          </p:cNvSpPr>
          <p:nvPr>
            <p:ph idx="1"/>
          </p:nvPr>
        </p:nvSpPr>
        <p:spPr/>
        <p:txBody>
          <a:bodyPr>
            <a:normAutofit/>
          </a:bodyPr>
          <a:lstStyle/>
          <a:p>
            <a:pPr marL="914400" lvl="1" indent="-514350">
              <a:buAutoNum type="arabicParenR"/>
            </a:pPr>
            <a:r>
              <a:rPr lang="en-US" sz="2400" dirty="0" smtClean="0"/>
              <a:t>Statement that </a:t>
            </a:r>
            <a:r>
              <a:rPr lang="en-US" sz="2400" dirty="0"/>
              <a:t>the Trust exists and its execution </a:t>
            </a:r>
            <a:r>
              <a:rPr lang="en-US" sz="2400" dirty="0" smtClean="0"/>
              <a:t>date</a:t>
            </a:r>
          </a:p>
          <a:p>
            <a:pPr marL="914400" lvl="1" indent="-514350">
              <a:buAutoNum type="arabicParenR"/>
            </a:pPr>
            <a:r>
              <a:rPr lang="en-US" sz="2400" dirty="0" smtClean="0"/>
              <a:t>Identity of settlor</a:t>
            </a:r>
          </a:p>
          <a:p>
            <a:pPr marL="914400" lvl="1" indent="-514350">
              <a:buAutoNum type="arabicParenR"/>
            </a:pPr>
            <a:r>
              <a:rPr lang="en-US" sz="2400" dirty="0" smtClean="0"/>
              <a:t>Identity and address of current trustee</a:t>
            </a:r>
          </a:p>
          <a:p>
            <a:pPr marL="914400" lvl="1" indent="-514350">
              <a:buAutoNum type="arabicParenR"/>
            </a:pPr>
            <a:r>
              <a:rPr lang="en-US" sz="2400" dirty="0" smtClean="0"/>
              <a:t>Powers of trustee</a:t>
            </a:r>
          </a:p>
          <a:p>
            <a:pPr marL="914400" lvl="1" indent="-514350">
              <a:buAutoNum type="arabicParenR"/>
            </a:pPr>
            <a:r>
              <a:rPr lang="en-US" sz="2400" dirty="0" smtClean="0"/>
              <a:t>Nature of trust </a:t>
            </a:r>
            <a:r>
              <a:rPr lang="en-US" sz="2400" dirty="0"/>
              <a:t>(</a:t>
            </a:r>
            <a:r>
              <a:rPr lang="en-US" sz="2400" dirty="0" smtClean="0"/>
              <a:t>revocable/irrevocable), and if revocable, identification of anyone holding power to revoke</a:t>
            </a:r>
          </a:p>
          <a:p>
            <a:pPr marL="914400" lvl="1" indent="-514350">
              <a:buAutoNum type="arabicParenR"/>
            </a:pPr>
            <a:r>
              <a:rPr lang="en-US" sz="2400" dirty="0" smtClean="0"/>
              <a:t>Authority of co-trustees to sign/authorize and whether all or less than all are required to exercise trustee’s powers; </a:t>
            </a:r>
          </a:p>
          <a:p>
            <a:pPr marL="914400" lvl="1" indent="-514350">
              <a:buAutoNum type="arabicParenR"/>
            </a:pPr>
            <a:r>
              <a:rPr lang="en-US" sz="2400" dirty="0" smtClean="0"/>
              <a:t>Manner of taking title to the trust property; and</a:t>
            </a:r>
          </a:p>
          <a:p>
            <a:pPr marL="914400" lvl="1" indent="-514350">
              <a:buAutoNum type="arabicParenR"/>
            </a:pPr>
            <a:r>
              <a:rPr lang="en-US" sz="2400" dirty="0" smtClean="0"/>
              <a:t>Acknowledgement</a:t>
            </a:r>
          </a:p>
          <a:p>
            <a:pPr marL="514350" indent="-514350">
              <a:buAutoNum type="arabicParenR"/>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35</a:t>
            </a:fld>
            <a:endParaRPr lang="en-US" dirty="0"/>
          </a:p>
        </p:txBody>
      </p:sp>
    </p:spTree>
    <p:extLst>
      <p:ext uri="{BB962C8B-B14F-4D97-AF65-F5344CB8AC3E}">
        <p14:creationId xmlns:p14="http://schemas.microsoft.com/office/powerpoint/2010/main" val="122565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 Form Certificate of Trust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36</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0800" y="1447800"/>
            <a:ext cx="3975932"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4280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Obtaining Information to Verify Authority –</a:t>
            </a:r>
            <a:br>
              <a:rPr lang="en-US" sz="3200" dirty="0"/>
            </a:br>
            <a:r>
              <a:rPr lang="en-US" sz="3200" dirty="0" smtClean="0"/>
              <a:t>Colorado </a:t>
            </a:r>
            <a:r>
              <a:rPr lang="en-US" sz="3200" dirty="0"/>
              <a:t>– </a:t>
            </a:r>
            <a:r>
              <a:rPr lang="en-US" sz="3200" dirty="0" smtClean="0"/>
              <a:t>Statement of Authority</a:t>
            </a:r>
            <a:endParaRPr lang="en-US" sz="3200" dirty="0"/>
          </a:p>
        </p:txBody>
      </p:sp>
      <p:sp>
        <p:nvSpPr>
          <p:cNvPr id="3" name="Content Placeholder 2"/>
          <p:cNvSpPr>
            <a:spLocks noGrp="1"/>
          </p:cNvSpPr>
          <p:nvPr>
            <p:ph idx="1"/>
          </p:nvPr>
        </p:nvSpPr>
        <p:spPr/>
        <p:txBody>
          <a:bodyPr/>
          <a:lstStyle/>
          <a:p>
            <a:r>
              <a:rPr lang="en-US" dirty="0" smtClean="0"/>
              <a:t>C.R.S. 38-30-172 allows for a Statement of Authority to be filed of record with the County Clerk and Recorder’s office</a:t>
            </a:r>
          </a:p>
          <a:p>
            <a:r>
              <a:rPr lang="en-US" dirty="0" smtClean="0"/>
              <a:t>Statement of Authority is an instrument executed on behalf of an entity (“entity” is defined in C.R.S. 2-4-401(8) to mean a trust) that contains:</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37</a:t>
            </a:fld>
            <a:endParaRPr lang="en-US" dirty="0"/>
          </a:p>
        </p:txBody>
      </p:sp>
    </p:spTree>
    <p:extLst>
      <p:ext uri="{BB962C8B-B14F-4D97-AF65-F5344CB8AC3E}">
        <p14:creationId xmlns:p14="http://schemas.microsoft.com/office/powerpoint/2010/main" val="304060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 – Statement of Authority</a:t>
            </a:r>
          </a:p>
        </p:txBody>
      </p:sp>
      <p:sp>
        <p:nvSpPr>
          <p:cNvPr id="3" name="Content Placeholder 2"/>
          <p:cNvSpPr>
            <a:spLocks noGrp="1"/>
          </p:cNvSpPr>
          <p:nvPr>
            <p:ph idx="1"/>
          </p:nvPr>
        </p:nvSpPr>
        <p:spPr/>
        <p:txBody>
          <a:bodyPr>
            <a:normAutofit/>
          </a:bodyPr>
          <a:lstStyle/>
          <a:p>
            <a:pPr marL="914400" lvl="1" indent="-514350">
              <a:buAutoNum type="arabicParenR"/>
            </a:pPr>
            <a:r>
              <a:rPr lang="en-US" dirty="0" smtClean="0"/>
              <a:t>The name of the entity;</a:t>
            </a:r>
          </a:p>
          <a:p>
            <a:pPr marL="914400" lvl="1" indent="-514350">
              <a:buAutoNum type="arabicParenR"/>
            </a:pPr>
            <a:r>
              <a:rPr lang="en-US" dirty="0" smtClean="0"/>
              <a:t>The type of entity and the state, country, or other governmental authority under which it was formed</a:t>
            </a:r>
          </a:p>
          <a:p>
            <a:pPr marL="914400" lvl="1" indent="-514350">
              <a:buAutoNum type="arabicParenR"/>
            </a:pPr>
            <a:r>
              <a:rPr lang="en-US" dirty="0" smtClean="0"/>
              <a:t>Mailing address for the entity; and</a:t>
            </a:r>
          </a:p>
          <a:p>
            <a:pPr marL="914400" lvl="1" indent="-514350">
              <a:buAutoNum type="arabicParenR"/>
            </a:pPr>
            <a:r>
              <a:rPr lang="en-US" dirty="0" smtClean="0"/>
              <a:t>Name or position of the person authorized to execute instruments conveying, encumbering, or otherwise affecting title to real property on behalf of the entity</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38</a:t>
            </a:fld>
            <a:endParaRPr lang="en-US" dirty="0"/>
          </a:p>
        </p:txBody>
      </p:sp>
    </p:spTree>
    <p:extLst>
      <p:ext uri="{BB962C8B-B14F-4D97-AF65-F5344CB8AC3E}">
        <p14:creationId xmlns:p14="http://schemas.microsoft.com/office/powerpoint/2010/main" val="277209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Colorado – Statement of Authority</a:t>
            </a:r>
          </a:p>
        </p:txBody>
      </p:sp>
      <p:sp>
        <p:nvSpPr>
          <p:cNvPr id="3" name="Content Placeholder 2"/>
          <p:cNvSpPr>
            <a:spLocks noGrp="1"/>
          </p:cNvSpPr>
          <p:nvPr>
            <p:ph idx="1"/>
          </p:nvPr>
        </p:nvSpPr>
        <p:spPr/>
        <p:txBody>
          <a:bodyPr/>
          <a:lstStyle/>
          <a:p>
            <a:r>
              <a:rPr lang="en-US" dirty="0" smtClean="0"/>
              <a:t>A recorded Statement of Authority is prima facie evidence of the authority of person that executed an instrument on behalf of an entity</a:t>
            </a:r>
          </a:p>
          <a:p>
            <a:r>
              <a:rPr lang="en-US" dirty="0" smtClean="0"/>
              <a:t>The absence of any limitation that may exist upon the authority of the person named in or holding the position described in the recorded Statement of Authority is prima facie evidence that no limitations exist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39</a:t>
            </a:fld>
            <a:endParaRPr lang="en-US" dirty="0"/>
          </a:p>
        </p:txBody>
      </p:sp>
    </p:spTree>
    <p:extLst>
      <p:ext uri="{BB962C8B-B14F-4D97-AF65-F5344CB8AC3E}">
        <p14:creationId xmlns:p14="http://schemas.microsoft.com/office/powerpoint/2010/main" val="82436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Trusts Relevant?</a:t>
            </a:r>
            <a:endParaRPr lang="en-US" dirty="0"/>
          </a:p>
        </p:txBody>
      </p:sp>
      <p:sp>
        <p:nvSpPr>
          <p:cNvPr id="3" name="Content Placeholder 2"/>
          <p:cNvSpPr>
            <a:spLocks noGrp="1"/>
          </p:cNvSpPr>
          <p:nvPr>
            <p:ph idx="1"/>
          </p:nvPr>
        </p:nvSpPr>
        <p:spPr/>
        <p:txBody>
          <a:bodyPr>
            <a:normAutofit/>
          </a:bodyPr>
          <a:lstStyle/>
          <a:p>
            <a:r>
              <a:rPr lang="en-US" dirty="0" smtClean="0"/>
              <a:t>State law generally requires that: </a:t>
            </a:r>
          </a:p>
          <a:p>
            <a:r>
              <a:rPr lang="en-US" sz="2800" dirty="0" smtClean="0"/>
              <a:t>“. . . [P]ayments of proceeds derived from the sale of oil, gas, or associated products shall be paid by a </a:t>
            </a:r>
            <a:r>
              <a:rPr lang="en-US" sz="2800" b="1" i="1" dirty="0" smtClean="0"/>
              <a:t>payer</a:t>
            </a:r>
            <a:r>
              <a:rPr lang="en-US" sz="2800" dirty="0" smtClean="0"/>
              <a:t> to a </a:t>
            </a:r>
            <a:r>
              <a:rPr lang="en-US" sz="2800" b="1" i="1" dirty="0" smtClean="0"/>
              <a:t>payee commencing not later than six months after the end of the month in which production is first sold.</a:t>
            </a:r>
            <a:r>
              <a:rPr lang="en-US" sz="2800" dirty="0" smtClean="0"/>
              <a:t>”  C.R.S</a:t>
            </a:r>
            <a:r>
              <a:rPr lang="en-US" sz="2800" dirty="0"/>
              <a:t>. 34-60-118.5(2)(a</a:t>
            </a:r>
            <a:r>
              <a:rPr lang="en-US" sz="2800" dirty="0" smtClean="0"/>
              <a:t>)(</a:t>
            </a:r>
            <a:r>
              <a:rPr lang="en-US" sz="2800" b="1" i="1" dirty="0" smtClean="0"/>
              <a:t>emphasis added</a:t>
            </a:r>
            <a:r>
              <a:rPr lang="en-US" sz="2800" dirty="0" smtClean="0"/>
              <a:t>).</a:t>
            </a:r>
            <a:endParaRPr lang="en-US" sz="2800" dirty="0"/>
          </a:p>
          <a:p>
            <a:pPr marL="0" indent="0">
              <a:buNone/>
            </a:pPr>
            <a:endParaRPr lang="en-US" sz="2800" dirty="0" smtClean="0"/>
          </a:p>
          <a:p>
            <a:pPr marL="514350" indent="-514350">
              <a:buAutoNum type="arabicParenR"/>
            </a:pP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a:t>
            </a:fld>
            <a:endParaRPr lang="en-US" dirty="0"/>
          </a:p>
        </p:txBody>
      </p:sp>
      <p:sp>
        <p:nvSpPr>
          <p:cNvPr id="5" name="TextBox 4"/>
          <p:cNvSpPr txBox="1"/>
          <p:nvPr/>
        </p:nvSpPr>
        <p:spPr>
          <a:xfrm>
            <a:off x="762000" y="5257800"/>
            <a:ext cx="2407775" cy="369332"/>
          </a:xfrm>
          <a:prstGeom prst="rect">
            <a:avLst/>
          </a:prstGeom>
          <a:noFill/>
        </p:spPr>
        <p:txBody>
          <a:bodyPr wrap="none" rtlCol="0">
            <a:spAutoFit/>
          </a:bodyPr>
          <a:lstStyle/>
          <a:p>
            <a:r>
              <a:rPr lang="en-US" dirty="0" smtClean="0"/>
              <a:t>AR = A.C.A. § 15-74-640</a:t>
            </a:r>
            <a:endParaRPr lang="en-US" dirty="0"/>
          </a:p>
        </p:txBody>
      </p:sp>
    </p:spTree>
    <p:extLst>
      <p:ext uri="{BB962C8B-B14F-4D97-AF65-F5344CB8AC3E}">
        <p14:creationId xmlns:p14="http://schemas.microsoft.com/office/powerpoint/2010/main" val="342687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 Modification and Termination of a Trust</a:t>
            </a:r>
            <a:endParaRPr lang="en-US" dirty="0"/>
          </a:p>
        </p:txBody>
      </p:sp>
      <p:sp>
        <p:nvSpPr>
          <p:cNvPr id="3" name="Content Placeholder 2"/>
          <p:cNvSpPr>
            <a:spLocks noGrp="1"/>
          </p:cNvSpPr>
          <p:nvPr>
            <p:ph idx="1"/>
          </p:nvPr>
        </p:nvSpPr>
        <p:spPr/>
        <p:txBody>
          <a:bodyPr/>
          <a:lstStyle/>
          <a:p>
            <a:r>
              <a:rPr lang="en-US" dirty="0" smtClean="0"/>
              <a:t>Generally, a trust will terminate automatically at the expiration of the trust term specified in the instrument</a:t>
            </a:r>
          </a:p>
          <a:p>
            <a:r>
              <a:rPr lang="en-US" dirty="0" smtClean="0"/>
              <a:t>A trust will also terminate when all of the purposes of the trust have been accomplished or the purposes of the trust have become unlawful, contrary to public policy, or impossible to achieve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40</a:t>
            </a:fld>
            <a:endParaRPr lang="en-US" dirty="0"/>
          </a:p>
        </p:txBody>
      </p:sp>
    </p:spTree>
    <p:extLst>
      <p:ext uri="{BB962C8B-B14F-4D97-AF65-F5344CB8AC3E}">
        <p14:creationId xmlns:p14="http://schemas.microsoft.com/office/powerpoint/2010/main" val="159956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 Modification and Termination</a:t>
            </a:r>
            <a:endParaRPr lang="en-US" dirty="0"/>
          </a:p>
        </p:txBody>
      </p:sp>
      <p:sp>
        <p:nvSpPr>
          <p:cNvPr id="3" name="Content Placeholder 2"/>
          <p:cNvSpPr>
            <a:spLocks noGrp="1"/>
          </p:cNvSpPr>
          <p:nvPr>
            <p:ph idx="1"/>
          </p:nvPr>
        </p:nvSpPr>
        <p:spPr/>
        <p:txBody>
          <a:bodyPr/>
          <a:lstStyle/>
          <a:p>
            <a:r>
              <a:rPr lang="en-US" dirty="0" smtClean="0"/>
              <a:t>By the settlor</a:t>
            </a:r>
          </a:p>
          <a:p>
            <a:pPr marL="514350" indent="-514350">
              <a:buAutoNum type="arabicParenR"/>
            </a:pPr>
            <a:r>
              <a:rPr lang="en-US" dirty="0" smtClean="0"/>
              <a:t>The settlor can revoke or amend a trust </a:t>
            </a:r>
            <a:r>
              <a:rPr lang="en-US" b="1" i="1" dirty="0" smtClean="0"/>
              <a:t>unless</a:t>
            </a:r>
            <a:r>
              <a:rPr lang="en-US" dirty="0" smtClean="0"/>
              <a:t> the terms expressly state the trust is irrevocable</a:t>
            </a:r>
          </a:p>
          <a:p>
            <a:pPr marL="514350" indent="-514350">
              <a:buAutoNum type="arabicParenR"/>
            </a:pPr>
            <a:r>
              <a:rPr lang="en-US" dirty="0" smtClean="0"/>
              <a:t>Upon revocation, the trustee must distribute the property in accordance with the settlor’s instructions</a:t>
            </a:r>
          </a:p>
        </p:txBody>
      </p:sp>
      <p:sp>
        <p:nvSpPr>
          <p:cNvPr id="4" name="Slide Number Placeholder 3"/>
          <p:cNvSpPr>
            <a:spLocks noGrp="1"/>
          </p:cNvSpPr>
          <p:nvPr>
            <p:ph type="sldNum" sz="quarter" idx="12"/>
          </p:nvPr>
        </p:nvSpPr>
        <p:spPr/>
        <p:txBody>
          <a:bodyPr/>
          <a:lstStyle/>
          <a:p>
            <a:fld id="{34500AA1-A3A3-4865-A5FE-043B274F462F}" type="slidenum">
              <a:rPr lang="en-US" smtClean="0"/>
              <a:t>41</a:t>
            </a:fld>
            <a:endParaRPr lang="en-US" dirty="0"/>
          </a:p>
        </p:txBody>
      </p:sp>
    </p:spTree>
    <p:extLst>
      <p:ext uri="{BB962C8B-B14F-4D97-AF65-F5344CB8AC3E}">
        <p14:creationId xmlns:p14="http://schemas.microsoft.com/office/powerpoint/2010/main" val="334079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101 - Modification and Termination</a:t>
            </a:r>
          </a:p>
        </p:txBody>
      </p:sp>
      <p:sp>
        <p:nvSpPr>
          <p:cNvPr id="3" name="Content Placeholder 2"/>
          <p:cNvSpPr>
            <a:spLocks noGrp="1"/>
          </p:cNvSpPr>
          <p:nvPr>
            <p:ph idx="1"/>
          </p:nvPr>
        </p:nvSpPr>
        <p:spPr/>
        <p:txBody>
          <a:bodyPr/>
          <a:lstStyle/>
          <a:p>
            <a:r>
              <a:rPr lang="en-US" dirty="0" smtClean="0"/>
              <a:t>By the beneficiaries</a:t>
            </a:r>
          </a:p>
          <a:p>
            <a:pPr marL="514350" indent="-514350">
              <a:buAutoNum type="arabicParenR"/>
            </a:pPr>
            <a:r>
              <a:rPr lang="en-US" dirty="0" smtClean="0"/>
              <a:t>A trust may be terminated or modified upon the consent of the </a:t>
            </a:r>
            <a:r>
              <a:rPr lang="en-US" b="1" i="1" dirty="0" smtClean="0"/>
              <a:t>settlor </a:t>
            </a:r>
            <a:r>
              <a:rPr lang="en-US" dirty="0" smtClean="0"/>
              <a:t>or her agent, conservator, or guardian, </a:t>
            </a:r>
            <a:r>
              <a:rPr lang="en-US" b="1" i="1" dirty="0" smtClean="0"/>
              <a:t>and all beneficiaries</a:t>
            </a:r>
            <a:r>
              <a:rPr lang="en-US" dirty="0" smtClean="0"/>
              <a:t> even if the modification conflicts with a material purpose of the trust</a:t>
            </a:r>
          </a:p>
          <a:p>
            <a:pPr marL="0" indent="0">
              <a:buNone/>
            </a:pPr>
            <a:endParaRPr lang="en-US" b="1" i="1" dirty="0"/>
          </a:p>
        </p:txBody>
      </p:sp>
      <p:sp>
        <p:nvSpPr>
          <p:cNvPr id="4" name="Slide Number Placeholder 3"/>
          <p:cNvSpPr>
            <a:spLocks noGrp="1"/>
          </p:cNvSpPr>
          <p:nvPr>
            <p:ph type="sldNum" sz="quarter" idx="12"/>
          </p:nvPr>
        </p:nvSpPr>
        <p:spPr/>
        <p:txBody>
          <a:bodyPr/>
          <a:lstStyle/>
          <a:p>
            <a:fld id="{34500AA1-A3A3-4865-A5FE-043B274F462F}" type="slidenum">
              <a:rPr lang="en-US" smtClean="0"/>
              <a:t>42</a:t>
            </a:fld>
            <a:endParaRPr lang="en-US" dirty="0"/>
          </a:p>
        </p:txBody>
      </p:sp>
    </p:spTree>
    <p:extLst>
      <p:ext uri="{BB962C8B-B14F-4D97-AF65-F5344CB8AC3E}">
        <p14:creationId xmlns:p14="http://schemas.microsoft.com/office/powerpoint/2010/main" val="275992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101 - Modification and Termination</a:t>
            </a:r>
          </a:p>
        </p:txBody>
      </p:sp>
      <p:sp>
        <p:nvSpPr>
          <p:cNvPr id="3" name="Content Placeholder 2"/>
          <p:cNvSpPr>
            <a:spLocks noGrp="1"/>
          </p:cNvSpPr>
          <p:nvPr>
            <p:ph idx="1"/>
          </p:nvPr>
        </p:nvSpPr>
        <p:spPr/>
        <p:txBody>
          <a:bodyPr/>
          <a:lstStyle/>
          <a:p>
            <a:r>
              <a:rPr lang="en-US" dirty="0"/>
              <a:t>By the beneficiaries</a:t>
            </a:r>
          </a:p>
          <a:p>
            <a:pPr marL="514350" indent="-514350">
              <a:buAutoNum type="arabicParenR"/>
            </a:pPr>
            <a:r>
              <a:rPr lang="en-US" dirty="0" smtClean="0"/>
              <a:t>A trust may be terminated or modified on the consent of </a:t>
            </a:r>
            <a:r>
              <a:rPr lang="en-US" b="1" dirty="0" smtClean="0"/>
              <a:t>all the beneficiaries </a:t>
            </a:r>
            <a:r>
              <a:rPr lang="en-US" dirty="0" smtClean="0"/>
              <a:t>(and without the consent of the settlor), but only if no material purpose of the trust would be frustrated by termination</a:t>
            </a:r>
          </a:p>
          <a:p>
            <a:pPr marL="514350" indent="-514350">
              <a:buAutoNum type="arabicParenR"/>
            </a:pPr>
            <a:r>
              <a:rPr lang="en-US" dirty="0" smtClean="0"/>
              <a:t>Fulfillment of the trust’s purposes is seen as the equivalent of the settlor’s consent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43</a:t>
            </a:fld>
            <a:endParaRPr lang="en-US" dirty="0"/>
          </a:p>
        </p:txBody>
      </p:sp>
    </p:spTree>
    <p:extLst>
      <p:ext uri="{BB962C8B-B14F-4D97-AF65-F5344CB8AC3E}">
        <p14:creationId xmlns:p14="http://schemas.microsoft.com/office/powerpoint/2010/main" val="20970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Trusts 101 - Modification and Termination</a:t>
            </a:r>
          </a:p>
        </p:txBody>
      </p:sp>
      <p:sp>
        <p:nvSpPr>
          <p:cNvPr id="3" name="Content Placeholder 2"/>
          <p:cNvSpPr>
            <a:spLocks noGrp="1"/>
          </p:cNvSpPr>
          <p:nvPr>
            <p:ph idx="1"/>
          </p:nvPr>
        </p:nvSpPr>
        <p:spPr/>
        <p:txBody>
          <a:bodyPr/>
          <a:lstStyle/>
          <a:p>
            <a:r>
              <a:rPr lang="en-US" dirty="0" smtClean="0"/>
              <a:t>Trust can also be modified or terminated:</a:t>
            </a:r>
          </a:p>
          <a:p>
            <a:pPr marL="914400" lvl="1" indent="-514350">
              <a:buAutoNum type="arabicParenR"/>
            </a:pPr>
            <a:r>
              <a:rPr lang="en-US" dirty="0"/>
              <a:t>B</a:t>
            </a:r>
            <a:r>
              <a:rPr lang="en-US" dirty="0" smtClean="0"/>
              <a:t>y a court for unanticipated circumstances, in the event of an uneconomic trust or tax purpose, or to reflect the settlor’s intent</a:t>
            </a:r>
          </a:p>
          <a:p>
            <a:pPr marL="914400" lvl="1" indent="-514350">
              <a:buAutoNum type="arabicParenR"/>
            </a:pPr>
            <a:r>
              <a:rPr lang="en-US" dirty="0" smtClean="0"/>
              <a:t>By the trustee for an uneconomic trust (corpus is less than $50,000 and amount is insufficient to justify cost of administration) or to combine or divide trusts, absent contrary terms in the trust</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44</a:t>
            </a:fld>
            <a:endParaRPr lang="en-US" dirty="0"/>
          </a:p>
        </p:txBody>
      </p:sp>
    </p:spTree>
    <p:extLst>
      <p:ext uri="{BB962C8B-B14F-4D97-AF65-F5344CB8AC3E}">
        <p14:creationId xmlns:p14="http://schemas.microsoft.com/office/powerpoint/2010/main" val="261080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Parties Duty to a Trust</a:t>
            </a:r>
            <a:endParaRPr lang="en-US" dirty="0"/>
          </a:p>
        </p:txBody>
      </p:sp>
      <p:sp>
        <p:nvSpPr>
          <p:cNvPr id="3" name="Content Placeholder 2"/>
          <p:cNvSpPr>
            <a:spLocks noGrp="1"/>
          </p:cNvSpPr>
          <p:nvPr>
            <p:ph idx="1"/>
          </p:nvPr>
        </p:nvSpPr>
        <p:spPr/>
        <p:txBody>
          <a:bodyPr/>
          <a:lstStyle/>
          <a:p>
            <a:r>
              <a:rPr lang="en-US" dirty="0" smtClean="0"/>
              <a:t>When we know property is held in a trust (e.g., the existence of the trust appears on the face of the document representing the property), courts generally hold that the third party has a duty to inquire into the trustee’s authority.</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45</a:t>
            </a:fld>
            <a:endParaRPr lang="en-US" dirty="0"/>
          </a:p>
        </p:txBody>
      </p:sp>
    </p:spTree>
    <p:extLst>
      <p:ext uri="{BB962C8B-B14F-4D97-AF65-F5344CB8AC3E}">
        <p14:creationId xmlns:p14="http://schemas.microsoft.com/office/powerpoint/2010/main" val="14531144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Parties Duty to a Trust</a:t>
            </a:r>
          </a:p>
        </p:txBody>
      </p:sp>
      <p:sp>
        <p:nvSpPr>
          <p:cNvPr id="3" name="Content Placeholder 2"/>
          <p:cNvSpPr>
            <a:spLocks noGrp="1"/>
          </p:cNvSpPr>
          <p:nvPr>
            <p:ph idx="1"/>
          </p:nvPr>
        </p:nvSpPr>
        <p:spPr/>
        <p:txBody>
          <a:bodyPr/>
          <a:lstStyle/>
          <a:p>
            <a:r>
              <a:rPr lang="en-US" dirty="0" smtClean="0"/>
              <a:t>Because the third party has a duty to inquire, the third party will be charged with such information as a reasonable inquiry would produce.</a:t>
            </a:r>
          </a:p>
          <a:p>
            <a:r>
              <a:rPr lang="en-US" dirty="0" smtClean="0"/>
              <a:t>Some cases and many statutes relieve persons dealing with trustees of the duty to inquire into the propriety of the trustee’s actions.</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46</a:t>
            </a:fld>
            <a:endParaRPr lang="en-US" dirty="0"/>
          </a:p>
        </p:txBody>
      </p:sp>
    </p:spTree>
    <p:extLst>
      <p:ext uri="{BB962C8B-B14F-4D97-AF65-F5344CB8AC3E}">
        <p14:creationId xmlns:p14="http://schemas.microsoft.com/office/powerpoint/2010/main" val="38853980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One - Question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Archie and Olivia established a trust (which is of record in Weld County, CO) in which they conveyed minerals to Roger for the benefit of Cooper, Peyton, and Eli. The trust provides that upon the death of Archie and Olivia, the trust property shall vest in Cooper, Peyton, and Eli. Archie and Olivia have passed, and Certificates of Death are filed of record for both in Weld County. Is a conveyance from Roger, as Trustee, necessary in order to vest title in Cooper, Peyton, and Eli? </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47</a:t>
            </a:fld>
            <a:endParaRPr lang="en-US" dirty="0"/>
          </a:p>
        </p:txBody>
      </p:sp>
    </p:spTree>
    <p:extLst>
      <p:ext uri="{BB962C8B-B14F-4D97-AF65-F5344CB8AC3E}">
        <p14:creationId xmlns:p14="http://schemas.microsoft.com/office/powerpoint/2010/main" val="5065154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One - </a:t>
            </a:r>
            <a:r>
              <a:rPr lang="en-US" dirty="0" smtClean="0"/>
              <a:t>Answer</a:t>
            </a:r>
            <a:endParaRPr lang="en-US" dirty="0"/>
          </a:p>
        </p:txBody>
      </p:sp>
      <p:sp>
        <p:nvSpPr>
          <p:cNvPr id="3" name="Content Placeholder 2"/>
          <p:cNvSpPr>
            <a:spLocks noGrp="1"/>
          </p:cNvSpPr>
          <p:nvPr>
            <p:ph idx="1"/>
          </p:nvPr>
        </p:nvSpPr>
        <p:spPr/>
        <p:txBody>
          <a:bodyPr/>
          <a:lstStyle/>
          <a:p>
            <a:r>
              <a:rPr lang="en-US" dirty="0" smtClean="0"/>
              <a:t>No.  Because the trust instrument that specifies vesting of the trust property in the beneficiaries is of record, and because the occurrence of the event is established of record, no Trustee’s Deed is required.</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48</a:t>
            </a:fld>
            <a:endParaRPr lang="en-US" dirty="0"/>
          </a:p>
        </p:txBody>
      </p:sp>
    </p:spTree>
    <p:extLst>
      <p:ext uri="{BB962C8B-B14F-4D97-AF65-F5344CB8AC3E}">
        <p14:creationId xmlns:p14="http://schemas.microsoft.com/office/powerpoint/2010/main" val="28824068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Two </a:t>
            </a:r>
            <a:r>
              <a:rPr lang="en-US" dirty="0"/>
              <a:t>- Question</a:t>
            </a:r>
          </a:p>
        </p:txBody>
      </p:sp>
      <p:sp>
        <p:nvSpPr>
          <p:cNvPr id="3" name="Content Placeholder 2"/>
          <p:cNvSpPr>
            <a:spLocks noGrp="1"/>
          </p:cNvSpPr>
          <p:nvPr>
            <p:ph idx="1"/>
          </p:nvPr>
        </p:nvSpPr>
        <p:spPr/>
        <p:txBody>
          <a:bodyPr>
            <a:normAutofit fontScale="85000" lnSpcReduction="20000"/>
          </a:bodyPr>
          <a:lstStyle/>
          <a:p>
            <a:r>
              <a:rPr lang="en-US" dirty="0" smtClean="0"/>
              <a:t>Dick established </a:t>
            </a:r>
            <a:r>
              <a:rPr lang="en-US" dirty="0"/>
              <a:t>a trust (which is of record in </a:t>
            </a:r>
            <a:r>
              <a:rPr lang="en-US" dirty="0" smtClean="0"/>
              <a:t>Lincoln </a:t>
            </a:r>
            <a:r>
              <a:rPr lang="en-US" dirty="0"/>
              <a:t>County, CO) in which </a:t>
            </a:r>
            <a:r>
              <a:rPr lang="en-US" dirty="0" smtClean="0"/>
              <a:t>he </a:t>
            </a:r>
            <a:r>
              <a:rPr lang="en-US" dirty="0"/>
              <a:t>conveyed minerals to </a:t>
            </a:r>
            <a:r>
              <a:rPr lang="en-US" dirty="0" smtClean="0"/>
              <a:t>Jeff and Walt, as Co-Trustees, </a:t>
            </a:r>
            <a:r>
              <a:rPr lang="en-US" dirty="0"/>
              <a:t>for the benefit of </a:t>
            </a:r>
            <a:r>
              <a:rPr lang="en-US" dirty="0" smtClean="0"/>
              <a:t>LaTroy, Troy, </a:t>
            </a:r>
            <a:r>
              <a:rPr lang="en-US" dirty="0"/>
              <a:t>and </a:t>
            </a:r>
            <a:r>
              <a:rPr lang="en-US" dirty="0" smtClean="0"/>
              <a:t>Carlos. </a:t>
            </a:r>
            <a:r>
              <a:rPr lang="en-US" dirty="0"/>
              <a:t>The trust provides that upon the death of </a:t>
            </a:r>
            <a:r>
              <a:rPr lang="en-US" dirty="0" smtClean="0"/>
              <a:t>Dick, Jeff and Walt shall manage the property until, in their discretion, LaTroy, Troy, and Carlos are mature enough to own the property outright, at which time the </a:t>
            </a:r>
            <a:r>
              <a:rPr lang="en-US" dirty="0"/>
              <a:t>trust property shall vest in </a:t>
            </a:r>
            <a:r>
              <a:rPr lang="en-US" dirty="0" smtClean="0"/>
              <a:t>LaTroy, Troy, </a:t>
            </a:r>
            <a:r>
              <a:rPr lang="en-US" dirty="0"/>
              <a:t>and </a:t>
            </a:r>
            <a:r>
              <a:rPr lang="en-US" dirty="0" smtClean="0"/>
              <a:t>Carlos. Dick is deceased</a:t>
            </a:r>
            <a:r>
              <a:rPr lang="en-US" dirty="0"/>
              <a:t>, and </a:t>
            </a:r>
            <a:r>
              <a:rPr lang="en-US" dirty="0" smtClean="0"/>
              <a:t>a Certificate </a:t>
            </a:r>
            <a:r>
              <a:rPr lang="en-US" dirty="0"/>
              <a:t>of Death </a:t>
            </a:r>
            <a:r>
              <a:rPr lang="en-US" dirty="0" smtClean="0"/>
              <a:t>is filed </a:t>
            </a:r>
            <a:r>
              <a:rPr lang="en-US" dirty="0"/>
              <a:t>of </a:t>
            </a:r>
            <a:r>
              <a:rPr lang="en-US" dirty="0" smtClean="0"/>
              <a:t>record. </a:t>
            </a:r>
            <a:r>
              <a:rPr lang="en-US" dirty="0"/>
              <a:t>Is a conveyance from </a:t>
            </a:r>
            <a:r>
              <a:rPr lang="en-US" dirty="0" smtClean="0"/>
              <a:t>Jeff and Walt, </a:t>
            </a:r>
            <a:r>
              <a:rPr lang="en-US" dirty="0"/>
              <a:t>as </a:t>
            </a:r>
            <a:r>
              <a:rPr lang="en-US" dirty="0" smtClean="0"/>
              <a:t>Co-Trustees, </a:t>
            </a:r>
            <a:r>
              <a:rPr lang="en-US" dirty="0"/>
              <a:t>necessary in order to vest title in </a:t>
            </a:r>
            <a:r>
              <a:rPr lang="en-US" dirty="0" smtClean="0"/>
              <a:t>LaTroy, Troy, and Carlos? </a:t>
            </a:r>
            <a:endParaRPr lang="en-US" dirty="0"/>
          </a:p>
          <a:p>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49</a:t>
            </a:fld>
            <a:endParaRPr lang="en-US" dirty="0"/>
          </a:p>
        </p:txBody>
      </p:sp>
    </p:spTree>
    <p:extLst>
      <p:ext uri="{BB962C8B-B14F-4D97-AF65-F5344CB8AC3E}">
        <p14:creationId xmlns:p14="http://schemas.microsoft.com/office/powerpoint/2010/main" val="4109121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Trusts Relevant?</a:t>
            </a:r>
            <a:endParaRPr lang="en-US" dirty="0"/>
          </a:p>
        </p:txBody>
      </p:sp>
      <p:sp>
        <p:nvSpPr>
          <p:cNvPr id="3" name="Content Placeholder 2"/>
          <p:cNvSpPr>
            <a:spLocks noGrp="1"/>
          </p:cNvSpPr>
          <p:nvPr>
            <p:ph idx="1"/>
          </p:nvPr>
        </p:nvSpPr>
        <p:spPr/>
        <p:txBody>
          <a:bodyPr/>
          <a:lstStyle/>
          <a:p>
            <a:r>
              <a:rPr lang="en-US" dirty="0" smtClean="0"/>
              <a:t>We work for the “payers” on proceeds of production</a:t>
            </a:r>
          </a:p>
          <a:p>
            <a:r>
              <a:rPr lang="en-US" sz="2400" i="1" dirty="0" smtClean="0"/>
              <a:t>“</a:t>
            </a:r>
            <a:r>
              <a:rPr lang="en-US" sz="2400" dirty="0" smtClean="0"/>
              <a:t>Payer</a:t>
            </a:r>
            <a:r>
              <a:rPr lang="en-US" sz="2400" i="1" dirty="0" smtClean="0"/>
              <a:t>”</a:t>
            </a:r>
            <a:r>
              <a:rPr lang="en-US" sz="2400" dirty="0" smtClean="0"/>
              <a:t> means the first purchaser of oil, gas, or associated products from a well in Colorado unless the first purchaser has entered into an agreement under which the operator of a well has accepted responsibility for making payment to payees, in which case operator shall be the payer.  C.R.S. 34-60-118.5(1)(b).</a:t>
            </a:r>
            <a:endParaRPr lang="en-US" sz="2400" i="1" dirty="0"/>
          </a:p>
        </p:txBody>
      </p:sp>
      <p:sp>
        <p:nvSpPr>
          <p:cNvPr id="4" name="Slide Number Placeholder 3"/>
          <p:cNvSpPr>
            <a:spLocks noGrp="1"/>
          </p:cNvSpPr>
          <p:nvPr>
            <p:ph type="sldNum" sz="quarter" idx="12"/>
          </p:nvPr>
        </p:nvSpPr>
        <p:spPr/>
        <p:txBody>
          <a:bodyPr/>
          <a:lstStyle/>
          <a:p>
            <a:fld id="{34500AA1-A3A3-4865-A5FE-043B274F462F}" type="slidenum">
              <a:rPr lang="en-US" smtClean="0"/>
              <a:t>5</a:t>
            </a:fld>
            <a:endParaRPr lang="en-US" dirty="0"/>
          </a:p>
        </p:txBody>
      </p:sp>
    </p:spTree>
    <p:extLst>
      <p:ext uri="{BB962C8B-B14F-4D97-AF65-F5344CB8AC3E}">
        <p14:creationId xmlns:p14="http://schemas.microsoft.com/office/powerpoint/2010/main" val="4206985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Two </a:t>
            </a:r>
            <a:r>
              <a:rPr lang="en-US" dirty="0"/>
              <a:t>- Answer</a:t>
            </a:r>
          </a:p>
        </p:txBody>
      </p:sp>
      <p:sp>
        <p:nvSpPr>
          <p:cNvPr id="3" name="Content Placeholder 2"/>
          <p:cNvSpPr>
            <a:spLocks noGrp="1"/>
          </p:cNvSpPr>
          <p:nvPr>
            <p:ph idx="1"/>
          </p:nvPr>
        </p:nvSpPr>
        <p:spPr/>
        <p:txBody>
          <a:bodyPr>
            <a:normAutofit fontScale="92500" lnSpcReduction="10000"/>
          </a:bodyPr>
          <a:lstStyle/>
          <a:p>
            <a:r>
              <a:rPr lang="en-US" dirty="0" smtClean="0"/>
              <a:t>Yes.  Unlike example One, in this scenario, title to the corpus does not automatically vest in LaTroy, Troy, and Carlos upon Dick’s death.  Rather in this scenario, the instrument requires that Jeff and Walt exercise their discretion to determine that the beneficiaries are capable of managing the trust property prior to vesting of ownership.  Therefore, due to the intervening event prior to vesting, a Trustee’s Deed into the three beneficiaries is required.</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50</a:t>
            </a:fld>
            <a:endParaRPr lang="en-US" dirty="0"/>
          </a:p>
        </p:txBody>
      </p:sp>
    </p:spTree>
    <p:extLst>
      <p:ext uri="{BB962C8B-B14F-4D97-AF65-F5344CB8AC3E}">
        <p14:creationId xmlns:p14="http://schemas.microsoft.com/office/powerpoint/2010/main" val="11790723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Trusts 101 – How Trusts Can Make our Jobs Easier</a:t>
            </a:r>
            <a:endParaRPr lang="en-US" dirty="0"/>
          </a:p>
        </p:txBody>
      </p:sp>
      <p:sp>
        <p:nvSpPr>
          <p:cNvPr id="3" name="Content Placeholder 2"/>
          <p:cNvSpPr>
            <a:spLocks noGrp="1"/>
          </p:cNvSpPr>
          <p:nvPr>
            <p:ph idx="1"/>
          </p:nvPr>
        </p:nvSpPr>
        <p:spPr/>
        <p:txBody>
          <a:bodyPr/>
          <a:lstStyle/>
          <a:p>
            <a:r>
              <a:rPr lang="en-US" dirty="0" smtClean="0"/>
              <a:t>Trusts allow for easier conveyancing, i.e., leasing, of minerals for development</a:t>
            </a:r>
          </a:p>
          <a:p>
            <a:r>
              <a:rPr lang="en-US" dirty="0" smtClean="0"/>
              <a:t>Compare and contrast the following two situations:</a:t>
            </a:r>
          </a:p>
        </p:txBody>
      </p:sp>
      <p:sp>
        <p:nvSpPr>
          <p:cNvPr id="4" name="Slide Number Placeholder 3"/>
          <p:cNvSpPr>
            <a:spLocks noGrp="1"/>
          </p:cNvSpPr>
          <p:nvPr>
            <p:ph type="sldNum" sz="quarter" idx="12"/>
          </p:nvPr>
        </p:nvSpPr>
        <p:spPr/>
        <p:txBody>
          <a:bodyPr/>
          <a:lstStyle/>
          <a:p>
            <a:fld id="{34500AA1-A3A3-4865-A5FE-043B274F462F}" type="slidenum">
              <a:rPr lang="en-US" smtClean="0"/>
              <a:t>51</a:t>
            </a:fld>
            <a:endParaRPr lang="en-US" dirty="0"/>
          </a:p>
        </p:txBody>
      </p:sp>
    </p:spTree>
    <p:extLst>
      <p:ext uri="{BB962C8B-B14F-4D97-AF65-F5344CB8AC3E}">
        <p14:creationId xmlns:p14="http://schemas.microsoft.com/office/powerpoint/2010/main" val="27053004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en-US" dirty="0"/>
              <a:t>Trusts </a:t>
            </a:r>
            <a:r>
              <a:rPr lang="en-US" dirty="0" smtClean="0"/>
              <a:t>May Make </a:t>
            </a:r>
            <a:r>
              <a:rPr lang="en-US" dirty="0"/>
              <a:t>our Jobs Easier</a:t>
            </a:r>
          </a:p>
        </p:txBody>
      </p:sp>
      <p:sp>
        <p:nvSpPr>
          <p:cNvPr id="3" name="Content Placeholder 2"/>
          <p:cNvSpPr>
            <a:spLocks noGrp="1"/>
          </p:cNvSpPr>
          <p:nvPr>
            <p:ph idx="1"/>
          </p:nvPr>
        </p:nvSpPr>
        <p:spPr/>
        <p:txBody>
          <a:bodyPr/>
          <a:lstStyle/>
          <a:p>
            <a:pPr marL="514350" indent="-514350">
              <a:buAutoNum type="arabicParenR"/>
            </a:pPr>
            <a:r>
              <a:rPr lang="en-US" dirty="0" smtClean="0"/>
              <a:t>Phil and Nancy convey the farm to their three children and their respective spouses for their natural lives, and then to their eleven grandchildren</a:t>
            </a:r>
          </a:p>
          <a:p>
            <a:pPr marL="514350" indent="-514350">
              <a:buAutoNum type="arabicParenR"/>
            </a:pPr>
            <a:r>
              <a:rPr lang="en-US" dirty="0" smtClean="0"/>
              <a:t>Phil and Nancy convey the farm to Warren, in trust, for the benefit of their eleven grandchildren</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52</a:t>
            </a:fld>
            <a:endParaRPr lang="en-US" dirty="0"/>
          </a:p>
        </p:txBody>
      </p:sp>
    </p:spTree>
    <p:extLst>
      <p:ext uri="{BB962C8B-B14F-4D97-AF65-F5344CB8AC3E}">
        <p14:creationId xmlns:p14="http://schemas.microsoft.com/office/powerpoint/2010/main" val="357933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t>
            </a:r>
            <a:r>
              <a:rPr lang="en-US" dirty="0"/>
              <a:t>Trusts May Make our Jobs Easier</a:t>
            </a:r>
          </a:p>
        </p:txBody>
      </p:sp>
      <p:sp>
        <p:nvSpPr>
          <p:cNvPr id="3" name="Content Placeholder 2"/>
          <p:cNvSpPr>
            <a:spLocks noGrp="1"/>
          </p:cNvSpPr>
          <p:nvPr>
            <p:ph idx="1"/>
          </p:nvPr>
        </p:nvSpPr>
        <p:spPr/>
        <p:txBody>
          <a:bodyPr>
            <a:normAutofit/>
          </a:bodyPr>
          <a:lstStyle/>
          <a:p>
            <a:pPr marL="514350" indent="-514350">
              <a:buAutoNum type="arabicParenR"/>
            </a:pPr>
            <a:r>
              <a:rPr lang="en-US" dirty="0" smtClean="0"/>
              <a:t>In the first situation, a lessee would typically need to approach each present estate owner (the life tenants) and each future interest holder (the remaindermen) to execute an oil and gas lease.  That is possibly 17 lessors!</a:t>
            </a:r>
          </a:p>
          <a:p>
            <a:pPr marL="514350" indent="-514350">
              <a:buAutoNum type="arabicParenR"/>
            </a:pPr>
            <a:r>
              <a:rPr lang="en-US" dirty="0" smtClean="0"/>
              <a:t>In the second situation, a lessee needs only to approach Warren, the Trustee, to obtain the lease (with verification of authority)</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53</a:t>
            </a:fld>
            <a:endParaRPr lang="en-US" dirty="0"/>
          </a:p>
        </p:txBody>
      </p:sp>
    </p:spTree>
    <p:extLst>
      <p:ext uri="{BB962C8B-B14F-4D97-AF65-F5344CB8AC3E}">
        <p14:creationId xmlns:p14="http://schemas.microsoft.com/office/powerpoint/2010/main" val="298887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066800"/>
          </a:xfrm>
        </p:spPr>
        <p:txBody>
          <a:bodyPr>
            <a:noAutofit/>
          </a:bodyPr>
          <a:lstStyle/>
          <a:p>
            <a:r>
              <a:rPr lang="en-US" sz="4800" dirty="0" smtClean="0"/>
              <a:t>Questions?</a:t>
            </a:r>
            <a:br>
              <a:rPr lang="en-US" sz="4800" dirty="0" smtClean="0"/>
            </a:br>
            <a:endParaRPr lang="en-US" sz="4800" dirty="0"/>
          </a:p>
        </p:txBody>
      </p:sp>
      <p:pic>
        <p:nvPicPr>
          <p:cNvPr id="2050" name="Picture 2" descr="C:\Users\MMetcalf\Desktop\BW.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51085" y1="12054" x2="51586" y2="53125"/>
                        <a14:foregroundMark x1="1669" y1="79018" x2="98164" y2="80804"/>
                        <a14:foregroundMark x1="16528" y1="96429" x2="82471" y2="95982"/>
                      </a14:backgroundRemoval>
                    </a14:imgEffect>
                  </a14:imgLayer>
                </a14:imgProps>
              </a:ext>
              <a:ext uri="{28A0092B-C50C-407E-A947-70E740481C1C}">
                <a14:useLocalDpi xmlns:a14="http://schemas.microsoft.com/office/drawing/2010/main" val="0"/>
              </a:ext>
            </a:extLst>
          </a:blip>
          <a:srcRect/>
          <a:stretch>
            <a:fillRect/>
          </a:stretch>
        </p:blipFill>
        <p:spPr bwMode="auto">
          <a:xfrm>
            <a:off x="1676400" y="3854395"/>
            <a:ext cx="5791200" cy="216540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0" y="1600200"/>
            <a:ext cx="5029200" cy="2308324"/>
          </a:xfrm>
          <a:prstGeom prst="rect">
            <a:avLst/>
          </a:prstGeom>
          <a:noFill/>
        </p:spPr>
        <p:txBody>
          <a:bodyPr wrap="square" rtlCol="0">
            <a:spAutoFit/>
          </a:bodyPr>
          <a:lstStyle/>
          <a:p>
            <a:r>
              <a:rPr lang="en-US" sz="2400" b="1" dirty="0" smtClean="0"/>
              <a:t>Clinton M. Goos</a:t>
            </a:r>
          </a:p>
          <a:p>
            <a:r>
              <a:rPr lang="en-US" sz="2400" dirty="0"/>
              <a:t>cgoos@bwenergylaw.com</a:t>
            </a:r>
            <a:endParaRPr lang="en-US" sz="2400" dirty="0" smtClean="0"/>
          </a:p>
          <a:p>
            <a:r>
              <a:rPr lang="en-US" sz="2400" dirty="0" smtClean="0"/>
              <a:t>Phone:	303.407.4499</a:t>
            </a:r>
          </a:p>
          <a:p>
            <a:r>
              <a:rPr lang="en-US" sz="2400" dirty="0" smtClean="0"/>
              <a:t>Direct:	303.407.4493</a:t>
            </a:r>
          </a:p>
          <a:p>
            <a:r>
              <a:rPr lang="en-US" sz="2400" dirty="0" smtClean="0"/>
              <a:t>Cell:	316.617.2681</a:t>
            </a:r>
          </a:p>
          <a:p>
            <a:r>
              <a:rPr lang="en-US" sz="2400" dirty="0" smtClean="0"/>
              <a:t> </a:t>
            </a:r>
          </a:p>
        </p:txBody>
      </p:sp>
    </p:spTree>
    <p:extLst>
      <p:ext uri="{BB962C8B-B14F-4D97-AF65-F5344CB8AC3E}">
        <p14:creationId xmlns:p14="http://schemas.microsoft.com/office/powerpoint/2010/main" val="1919063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Trusts Relevant?</a:t>
            </a:r>
          </a:p>
        </p:txBody>
      </p:sp>
      <p:sp>
        <p:nvSpPr>
          <p:cNvPr id="3" name="Content Placeholder 2"/>
          <p:cNvSpPr>
            <a:spLocks noGrp="1"/>
          </p:cNvSpPr>
          <p:nvPr>
            <p:ph idx="1"/>
          </p:nvPr>
        </p:nvSpPr>
        <p:spPr/>
        <p:txBody>
          <a:bodyPr/>
          <a:lstStyle/>
          <a:p>
            <a:r>
              <a:rPr lang="en-US" dirty="0" smtClean="0"/>
              <a:t>As “payer” we must pay the appropriate “payee(s)”</a:t>
            </a:r>
          </a:p>
          <a:p>
            <a:r>
              <a:rPr lang="en-US" sz="2400" dirty="0" smtClean="0"/>
              <a:t>“Payee” means “any person or persons legally entitled to payment from proceeds derived from the sale of oil, gas, or associated products from a well in Colorado, but shall not include those interest owned by the state of Colorado.”  C.R.S. 34-60-118.5(1)(a)</a:t>
            </a:r>
            <a:endParaRPr lang="en-US" sz="2400" dirty="0"/>
          </a:p>
        </p:txBody>
      </p:sp>
      <p:sp>
        <p:nvSpPr>
          <p:cNvPr id="4" name="Slide Number Placeholder 3"/>
          <p:cNvSpPr>
            <a:spLocks noGrp="1"/>
          </p:cNvSpPr>
          <p:nvPr>
            <p:ph type="sldNum" sz="quarter" idx="12"/>
          </p:nvPr>
        </p:nvSpPr>
        <p:spPr/>
        <p:txBody>
          <a:bodyPr/>
          <a:lstStyle/>
          <a:p>
            <a:fld id="{34500AA1-A3A3-4865-A5FE-043B274F462F}" type="slidenum">
              <a:rPr lang="en-US" smtClean="0"/>
              <a:t>6</a:t>
            </a:fld>
            <a:endParaRPr lang="en-US" dirty="0"/>
          </a:p>
        </p:txBody>
      </p:sp>
    </p:spTree>
    <p:extLst>
      <p:ext uri="{BB962C8B-B14F-4D97-AF65-F5344CB8AC3E}">
        <p14:creationId xmlns:p14="http://schemas.microsoft.com/office/powerpoint/2010/main" val="2866847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Trusts Relevant?</a:t>
            </a:r>
          </a:p>
        </p:txBody>
      </p:sp>
      <p:sp>
        <p:nvSpPr>
          <p:cNvPr id="3" name="Content Placeholder 2"/>
          <p:cNvSpPr>
            <a:spLocks noGrp="1"/>
          </p:cNvSpPr>
          <p:nvPr>
            <p:ph idx="1"/>
          </p:nvPr>
        </p:nvSpPr>
        <p:spPr/>
        <p:txBody>
          <a:bodyPr/>
          <a:lstStyle/>
          <a:p>
            <a:r>
              <a:rPr lang="en-US" dirty="0" smtClean="0"/>
              <a:t>Most </a:t>
            </a:r>
            <a:r>
              <a:rPr lang="en-US" i="1" dirty="0" smtClean="0"/>
              <a:t>o</a:t>
            </a:r>
            <a:r>
              <a:rPr lang="en-US" dirty="0" smtClean="0"/>
              <a:t>ther producing states have similar laws:</a:t>
            </a:r>
          </a:p>
          <a:p>
            <a:pPr marL="0" indent="0">
              <a:buNone/>
            </a:pPr>
            <a:endParaRPr lang="en-US" dirty="0" smtClean="0"/>
          </a:p>
        </p:txBody>
      </p:sp>
      <p:sp>
        <p:nvSpPr>
          <p:cNvPr id="4" name="Slide Number Placeholder 3"/>
          <p:cNvSpPr>
            <a:spLocks noGrp="1"/>
          </p:cNvSpPr>
          <p:nvPr>
            <p:ph type="sldNum" sz="quarter" idx="12"/>
          </p:nvPr>
        </p:nvSpPr>
        <p:spPr/>
        <p:txBody>
          <a:bodyPr/>
          <a:lstStyle/>
          <a:p>
            <a:fld id="{34500AA1-A3A3-4865-A5FE-043B274F462F}" type="slidenum">
              <a:rPr lang="en-US" smtClean="0"/>
              <a:t>7</a:t>
            </a:fld>
            <a:endParaRPr lang="en-US" dirty="0"/>
          </a:p>
        </p:txBody>
      </p:sp>
      <p:sp>
        <p:nvSpPr>
          <p:cNvPr id="5" name="TextBox 4"/>
          <p:cNvSpPr txBox="1"/>
          <p:nvPr/>
        </p:nvSpPr>
        <p:spPr>
          <a:xfrm>
            <a:off x="914400" y="2286000"/>
            <a:ext cx="3124200" cy="369332"/>
          </a:xfrm>
          <a:prstGeom prst="rect">
            <a:avLst/>
          </a:prstGeom>
          <a:noFill/>
        </p:spPr>
        <p:txBody>
          <a:bodyPr wrap="square" rtlCol="0">
            <a:spAutoFit/>
          </a:bodyPr>
          <a:lstStyle/>
          <a:p>
            <a:r>
              <a:rPr lang="en-US" dirty="0" smtClean="0"/>
              <a:t>Arkansas = A.C.A. § 15-74-640</a:t>
            </a:r>
            <a:endParaRPr lang="en-US" dirty="0"/>
          </a:p>
        </p:txBody>
      </p:sp>
      <p:sp>
        <p:nvSpPr>
          <p:cNvPr id="6" name="TextBox 5"/>
          <p:cNvSpPr txBox="1"/>
          <p:nvPr/>
        </p:nvSpPr>
        <p:spPr>
          <a:xfrm>
            <a:off x="4724400" y="2655332"/>
            <a:ext cx="2971800" cy="369332"/>
          </a:xfrm>
          <a:prstGeom prst="rect">
            <a:avLst/>
          </a:prstGeom>
          <a:noFill/>
        </p:spPr>
        <p:txBody>
          <a:bodyPr wrap="square" rtlCol="0">
            <a:spAutoFit/>
          </a:bodyPr>
          <a:lstStyle/>
          <a:p>
            <a:r>
              <a:rPr lang="en-US" dirty="0" smtClean="0"/>
              <a:t>Kansas = K.S.A. 55-1614</a:t>
            </a:r>
            <a:endParaRPr lang="en-US" dirty="0"/>
          </a:p>
        </p:txBody>
      </p:sp>
      <p:sp>
        <p:nvSpPr>
          <p:cNvPr id="7" name="TextBox 6"/>
          <p:cNvSpPr txBox="1"/>
          <p:nvPr/>
        </p:nvSpPr>
        <p:spPr>
          <a:xfrm>
            <a:off x="363550" y="3024664"/>
            <a:ext cx="4225900" cy="369332"/>
          </a:xfrm>
          <a:prstGeom prst="rect">
            <a:avLst/>
          </a:prstGeom>
          <a:noFill/>
        </p:spPr>
        <p:txBody>
          <a:bodyPr wrap="none" rtlCol="0">
            <a:spAutoFit/>
          </a:bodyPr>
          <a:lstStyle/>
          <a:p>
            <a:r>
              <a:rPr lang="en-US" dirty="0" smtClean="0"/>
              <a:t>Louisiana = Article 123 of the Mineral Code</a:t>
            </a:r>
            <a:endParaRPr lang="en-US" dirty="0"/>
          </a:p>
        </p:txBody>
      </p:sp>
      <p:sp>
        <p:nvSpPr>
          <p:cNvPr id="8" name="TextBox 7"/>
          <p:cNvSpPr txBox="1"/>
          <p:nvPr/>
        </p:nvSpPr>
        <p:spPr>
          <a:xfrm>
            <a:off x="4356355" y="3393996"/>
            <a:ext cx="3706464" cy="369332"/>
          </a:xfrm>
          <a:prstGeom prst="rect">
            <a:avLst/>
          </a:prstGeom>
          <a:noFill/>
        </p:spPr>
        <p:txBody>
          <a:bodyPr wrap="none" rtlCol="0">
            <a:spAutoFit/>
          </a:bodyPr>
          <a:lstStyle/>
          <a:p>
            <a:r>
              <a:rPr lang="en-US" dirty="0" smtClean="0"/>
              <a:t>Mississippi = Miss. Code Ann. 53-3-39</a:t>
            </a:r>
            <a:endParaRPr lang="en-US" dirty="0"/>
          </a:p>
        </p:txBody>
      </p:sp>
      <p:sp>
        <p:nvSpPr>
          <p:cNvPr id="9" name="TextBox 8"/>
          <p:cNvSpPr txBox="1"/>
          <p:nvPr/>
        </p:nvSpPr>
        <p:spPr>
          <a:xfrm>
            <a:off x="945404" y="3763328"/>
            <a:ext cx="3062185" cy="369332"/>
          </a:xfrm>
          <a:prstGeom prst="rect">
            <a:avLst/>
          </a:prstGeom>
          <a:noFill/>
        </p:spPr>
        <p:txBody>
          <a:bodyPr wrap="none" rtlCol="0">
            <a:spAutoFit/>
          </a:bodyPr>
          <a:lstStyle/>
          <a:p>
            <a:r>
              <a:rPr lang="en-US" dirty="0" smtClean="0"/>
              <a:t>Montana = M.C.A </a:t>
            </a:r>
            <a:r>
              <a:rPr lang="en-US" dirty="0"/>
              <a:t> § </a:t>
            </a:r>
            <a:r>
              <a:rPr lang="en-US" dirty="0" smtClean="0"/>
              <a:t>82-10-103</a:t>
            </a:r>
            <a:endParaRPr lang="en-US" dirty="0"/>
          </a:p>
        </p:txBody>
      </p:sp>
      <p:sp>
        <p:nvSpPr>
          <p:cNvPr id="10" name="TextBox 9"/>
          <p:cNvSpPr txBox="1"/>
          <p:nvPr/>
        </p:nvSpPr>
        <p:spPr>
          <a:xfrm>
            <a:off x="4483922" y="4132660"/>
            <a:ext cx="3451329" cy="369332"/>
          </a:xfrm>
          <a:prstGeom prst="rect">
            <a:avLst/>
          </a:prstGeom>
          <a:noFill/>
        </p:spPr>
        <p:txBody>
          <a:bodyPr wrap="none" rtlCol="0">
            <a:spAutoFit/>
          </a:bodyPr>
          <a:lstStyle/>
          <a:p>
            <a:r>
              <a:rPr lang="en-US" dirty="0" smtClean="0"/>
              <a:t>New Mexico = N.M. Stat. § 70-10-3</a:t>
            </a:r>
            <a:endParaRPr lang="en-US" dirty="0"/>
          </a:p>
        </p:txBody>
      </p:sp>
      <p:sp>
        <p:nvSpPr>
          <p:cNvPr id="11" name="TextBox 10"/>
          <p:cNvSpPr txBox="1"/>
          <p:nvPr/>
        </p:nvSpPr>
        <p:spPr>
          <a:xfrm>
            <a:off x="255691" y="4516456"/>
            <a:ext cx="4440190" cy="369332"/>
          </a:xfrm>
          <a:prstGeom prst="rect">
            <a:avLst/>
          </a:prstGeom>
          <a:noFill/>
        </p:spPr>
        <p:txBody>
          <a:bodyPr wrap="none" rtlCol="0">
            <a:spAutoFit/>
          </a:bodyPr>
          <a:lstStyle/>
          <a:p>
            <a:r>
              <a:rPr lang="en-US" dirty="0" smtClean="0"/>
              <a:t>North Dakota = N.D. Cent. Code § 47-16-39.1 </a:t>
            </a:r>
            <a:endParaRPr lang="en-US" dirty="0"/>
          </a:p>
        </p:txBody>
      </p:sp>
      <p:sp>
        <p:nvSpPr>
          <p:cNvPr id="12" name="TextBox 11"/>
          <p:cNvSpPr txBox="1"/>
          <p:nvPr/>
        </p:nvSpPr>
        <p:spPr>
          <a:xfrm>
            <a:off x="4767533" y="4885788"/>
            <a:ext cx="2885534" cy="369332"/>
          </a:xfrm>
          <a:prstGeom prst="rect">
            <a:avLst/>
          </a:prstGeom>
          <a:noFill/>
        </p:spPr>
        <p:txBody>
          <a:bodyPr wrap="none" rtlCol="0">
            <a:spAutoFit/>
          </a:bodyPr>
          <a:lstStyle/>
          <a:p>
            <a:r>
              <a:rPr lang="en-US" dirty="0" smtClean="0"/>
              <a:t>Oklahoma = 52 O.S. </a:t>
            </a:r>
            <a:r>
              <a:rPr lang="en-US" dirty="0"/>
              <a:t>§ </a:t>
            </a:r>
            <a:r>
              <a:rPr lang="en-US" dirty="0" smtClean="0"/>
              <a:t>570.10</a:t>
            </a:r>
            <a:endParaRPr lang="en-US" dirty="0"/>
          </a:p>
        </p:txBody>
      </p:sp>
      <p:sp>
        <p:nvSpPr>
          <p:cNvPr id="13" name="TextBox 12"/>
          <p:cNvSpPr txBox="1"/>
          <p:nvPr/>
        </p:nvSpPr>
        <p:spPr>
          <a:xfrm>
            <a:off x="981668" y="5255120"/>
            <a:ext cx="3394840" cy="369332"/>
          </a:xfrm>
          <a:prstGeom prst="rect">
            <a:avLst/>
          </a:prstGeom>
          <a:noFill/>
        </p:spPr>
        <p:txBody>
          <a:bodyPr wrap="none" rtlCol="0">
            <a:spAutoFit/>
          </a:bodyPr>
          <a:lstStyle/>
          <a:p>
            <a:r>
              <a:rPr lang="en-US" dirty="0" smtClean="0"/>
              <a:t>Texas = Nat. Res. Code Sec. 91.401</a:t>
            </a:r>
            <a:endParaRPr lang="en-US" dirty="0"/>
          </a:p>
        </p:txBody>
      </p:sp>
      <p:sp>
        <p:nvSpPr>
          <p:cNvPr id="14" name="TextBox 13"/>
          <p:cNvSpPr txBox="1"/>
          <p:nvPr/>
        </p:nvSpPr>
        <p:spPr>
          <a:xfrm>
            <a:off x="4790905" y="5624452"/>
            <a:ext cx="2838790" cy="369332"/>
          </a:xfrm>
          <a:prstGeom prst="rect">
            <a:avLst/>
          </a:prstGeom>
          <a:noFill/>
        </p:spPr>
        <p:txBody>
          <a:bodyPr wrap="none" rtlCol="0">
            <a:spAutoFit/>
          </a:bodyPr>
          <a:lstStyle/>
          <a:p>
            <a:r>
              <a:rPr lang="en-US" dirty="0" smtClean="0"/>
              <a:t>Utah = U.C.A. Section 40-6-9</a:t>
            </a:r>
            <a:endParaRPr lang="en-US" dirty="0"/>
          </a:p>
        </p:txBody>
      </p:sp>
      <p:sp>
        <p:nvSpPr>
          <p:cNvPr id="15" name="TextBox 14"/>
          <p:cNvSpPr txBox="1"/>
          <p:nvPr/>
        </p:nvSpPr>
        <p:spPr>
          <a:xfrm>
            <a:off x="363550" y="5993784"/>
            <a:ext cx="4631076" cy="369332"/>
          </a:xfrm>
          <a:prstGeom prst="rect">
            <a:avLst/>
          </a:prstGeom>
          <a:noFill/>
        </p:spPr>
        <p:txBody>
          <a:bodyPr wrap="none" rtlCol="0">
            <a:spAutoFit/>
          </a:bodyPr>
          <a:lstStyle/>
          <a:p>
            <a:r>
              <a:rPr lang="en-US" dirty="0" smtClean="0"/>
              <a:t>Wyoming = W.S. §</a:t>
            </a:r>
            <a:r>
              <a:rPr lang="en-US" dirty="0"/>
              <a:t> </a:t>
            </a:r>
            <a:r>
              <a:rPr lang="en-US" dirty="0" smtClean="0"/>
              <a:t>§ 30-5-301 through 30-5-303</a:t>
            </a:r>
            <a:endParaRPr lang="en-US" dirty="0"/>
          </a:p>
        </p:txBody>
      </p:sp>
    </p:spTree>
    <p:extLst>
      <p:ext uri="{BB962C8B-B14F-4D97-AF65-F5344CB8AC3E}">
        <p14:creationId xmlns:p14="http://schemas.microsoft.com/office/powerpoint/2010/main" val="121050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Trusts Relevant?</a:t>
            </a:r>
          </a:p>
        </p:txBody>
      </p:sp>
      <p:sp>
        <p:nvSpPr>
          <p:cNvPr id="3" name="Content Placeholder 2"/>
          <p:cNvSpPr>
            <a:spLocks noGrp="1"/>
          </p:cNvSpPr>
          <p:nvPr>
            <p:ph idx="1"/>
          </p:nvPr>
        </p:nvSpPr>
        <p:spPr/>
        <p:txBody>
          <a:bodyPr/>
          <a:lstStyle/>
          <a:p>
            <a:r>
              <a:rPr lang="en-US" dirty="0" smtClean="0"/>
              <a:t>Trusts are often the payees on proceeds</a:t>
            </a:r>
          </a:p>
          <a:p>
            <a:r>
              <a:rPr lang="en-US" dirty="0" smtClean="0"/>
              <a:t>Important to know basic information about how trusts are created, amended, and terminated, so we can meet our statutory obligation to pay the payee</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8</a:t>
            </a:fld>
            <a:endParaRPr lang="en-US" dirty="0"/>
          </a:p>
        </p:txBody>
      </p:sp>
    </p:spTree>
    <p:extLst>
      <p:ext uri="{BB962C8B-B14F-4D97-AF65-F5344CB8AC3E}">
        <p14:creationId xmlns:p14="http://schemas.microsoft.com/office/powerpoint/2010/main" val="2452477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 101: What is a trust?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Legal definition: </a:t>
            </a:r>
          </a:p>
          <a:p>
            <a:pPr marL="0" indent="0">
              <a:buNone/>
            </a:pPr>
            <a:r>
              <a:rPr lang="en-US" dirty="0" smtClean="0"/>
              <a:t>1. The right, enforceable solely in equity, to the beneficial enjoyment of property to which another person holds the legal title; a property interest held by one person (the </a:t>
            </a:r>
            <a:r>
              <a:rPr lang="en-US" i="1" dirty="0" smtClean="0"/>
              <a:t>trustee</a:t>
            </a:r>
            <a:r>
              <a:rPr lang="en-US" dirty="0" smtClean="0"/>
              <a:t>), at the request of another (the </a:t>
            </a:r>
            <a:r>
              <a:rPr lang="en-US" i="1" dirty="0" smtClean="0"/>
              <a:t>settlor</a:t>
            </a:r>
            <a:r>
              <a:rPr lang="en-US" dirty="0" smtClean="0"/>
              <a:t>) for the benefit of a third party (the </a:t>
            </a:r>
            <a:r>
              <a:rPr lang="en-US" i="1" dirty="0" smtClean="0"/>
              <a:t>beneficiary</a:t>
            </a:r>
            <a:r>
              <a:rPr lang="en-US" dirty="0" smtClean="0"/>
              <a:t>).  For a trust to be valid, it must involve specific property, reflect the settlor’s intent, and be created for a lawful purpose.  </a:t>
            </a:r>
            <a:r>
              <a:rPr lang="en-US" cap="small" dirty="0" smtClean="0"/>
              <a:t>Black’s law dictionary, </a:t>
            </a:r>
            <a:r>
              <a:rPr lang="en-US" dirty="0" smtClean="0"/>
              <a:t>8th Ed., 1546.</a:t>
            </a:r>
            <a:endParaRPr lang="en-US" dirty="0"/>
          </a:p>
        </p:txBody>
      </p:sp>
      <p:sp>
        <p:nvSpPr>
          <p:cNvPr id="4" name="Slide Number Placeholder 3"/>
          <p:cNvSpPr>
            <a:spLocks noGrp="1"/>
          </p:cNvSpPr>
          <p:nvPr>
            <p:ph type="sldNum" sz="quarter" idx="12"/>
          </p:nvPr>
        </p:nvSpPr>
        <p:spPr/>
        <p:txBody>
          <a:bodyPr/>
          <a:lstStyle/>
          <a:p>
            <a:fld id="{34500AA1-A3A3-4865-A5FE-043B274F462F}" type="slidenum">
              <a:rPr lang="en-US" smtClean="0"/>
              <a:t>9</a:t>
            </a:fld>
            <a:endParaRPr lang="en-US" dirty="0"/>
          </a:p>
        </p:txBody>
      </p:sp>
    </p:spTree>
    <p:extLst>
      <p:ext uri="{BB962C8B-B14F-4D97-AF65-F5344CB8AC3E}">
        <p14:creationId xmlns:p14="http://schemas.microsoft.com/office/powerpoint/2010/main" val="375323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TotalTime>
  <Words>3139</Words>
  <Application>Microsoft Office PowerPoint</Application>
  <PresentationFormat>On-screen Show (4:3)</PresentationFormat>
  <Paragraphs>279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TRUSTS 101:  IN GOD WE TRUST – ALL OTHERS “SHOW ME THE DOCUMENTS” Clinton M. Goos March 16, 2015</vt:lpstr>
      <vt:lpstr>Trusts 101 – The “Has”</vt:lpstr>
      <vt:lpstr>Trusts 101 – The “Has Nots”</vt:lpstr>
      <vt:lpstr>Why are Trusts Relevant?</vt:lpstr>
      <vt:lpstr>Why are Trusts Relevant?</vt:lpstr>
      <vt:lpstr>Why are Trusts Relevant?</vt:lpstr>
      <vt:lpstr>Why are Trusts Relevant?</vt:lpstr>
      <vt:lpstr>Why are Trusts Relevant?</vt:lpstr>
      <vt:lpstr>Trusts 101: What is a trust?</vt:lpstr>
      <vt:lpstr>Trusts 101: What is a trust?</vt:lpstr>
      <vt:lpstr>Trusts 101: What is a trust?</vt:lpstr>
      <vt:lpstr>Trusts 101: Types of Trusts</vt:lpstr>
      <vt:lpstr>Trusts 101: Types of Trusts –  Express Trusts</vt:lpstr>
      <vt:lpstr>Trusts 101: Types of Trusts –  Express Trusts</vt:lpstr>
      <vt:lpstr>Express Trusts – How are they created?</vt:lpstr>
      <vt:lpstr>Trusts 101: Elements of a Private Trust</vt:lpstr>
      <vt:lpstr>Trusts 101: The Parties to a Trust</vt:lpstr>
      <vt:lpstr>Trusts 101: Parties to a Trust – Trustor/Settler</vt:lpstr>
      <vt:lpstr>Trusts 101: Parties to a Trust - Beneficiaries</vt:lpstr>
      <vt:lpstr>Trusts 101: Parties to a Trust –  Trustee</vt:lpstr>
      <vt:lpstr>Trusts 101: Trustee’s Duties - Summary</vt:lpstr>
      <vt:lpstr>Trusts 101: Trustee’s Duties</vt:lpstr>
      <vt:lpstr>Trustee’s Duty to Administer</vt:lpstr>
      <vt:lpstr>Trustee’s Duty of Loyalty –  No Self-Dealing</vt:lpstr>
      <vt:lpstr>Trustee’s Duty to Report</vt:lpstr>
      <vt:lpstr>Trustee’s Duty to Preserve and Protect Trust Property</vt:lpstr>
      <vt:lpstr>Trustee’s Duty to  Make the Trust Property Productive</vt:lpstr>
      <vt:lpstr>Trustee’s Fiduciary Obligation – Summary</vt:lpstr>
      <vt:lpstr>Trusts 101 – Trust Administration – Powers of the Trustee</vt:lpstr>
      <vt:lpstr>Trusts 101 – Trust Administration – Powers of the Trustee</vt:lpstr>
      <vt:lpstr>Trusts 101 – Trust Administration – Powers of the Trustee</vt:lpstr>
      <vt:lpstr>Trusts 101: Analyzing Conveyances</vt:lpstr>
      <vt:lpstr>Trusts 101: Analyzing Conveyances</vt:lpstr>
      <vt:lpstr>Obtaining Information to Verify Authority – Kansas – Certification of Trust</vt:lpstr>
      <vt:lpstr>Kansas Certificate of Trust – Contents</vt:lpstr>
      <vt:lpstr>Kansas Form Certificate of Trust</vt:lpstr>
      <vt:lpstr>Obtaining Information to Verify Authority – Colorado – Statement of Authority</vt:lpstr>
      <vt:lpstr>Colorado – Statement of Authority</vt:lpstr>
      <vt:lpstr>Colorado – Statement of Authority</vt:lpstr>
      <vt:lpstr>Trusts 101 – Modification and Termination of a Trust</vt:lpstr>
      <vt:lpstr>Trusts 101 - Modification and Termination</vt:lpstr>
      <vt:lpstr>Trusts 101 - Modification and Termination</vt:lpstr>
      <vt:lpstr>Trusts 101 - Modification and Termination</vt:lpstr>
      <vt:lpstr>Trusts 101 - Modification and Termination</vt:lpstr>
      <vt:lpstr>Third Parties Duty to a Trust</vt:lpstr>
      <vt:lpstr>Third Parties Duty to a Trust</vt:lpstr>
      <vt:lpstr>Example One - Question</vt:lpstr>
      <vt:lpstr>Example One - Answer</vt:lpstr>
      <vt:lpstr>Example Two - Question</vt:lpstr>
      <vt:lpstr>Example Two - Answer</vt:lpstr>
      <vt:lpstr>Trusts 101 – How Trusts Can Make our Jobs Easier</vt:lpstr>
      <vt:lpstr>How Trusts May Make our Jobs Easier</vt:lpstr>
      <vt:lpstr>How Trusts May Make our Jobs Easier</vt:lpstr>
      <vt:lpstr>Questions? </vt:lpstr>
    </vt:vector>
  </TitlesOfParts>
  <Company>Beatty &amp; Wozniak, 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Metcalf</dc:creator>
  <cp:lastModifiedBy>Linda Osminer</cp:lastModifiedBy>
  <cp:revision>61</cp:revision>
  <dcterms:created xsi:type="dcterms:W3CDTF">2013-06-19T21:56:52Z</dcterms:created>
  <dcterms:modified xsi:type="dcterms:W3CDTF">2015-03-19T13:35:59Z</dcterms:modified>
</cp:coreProperties>
</file>